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5" r:id="rId4"/>
    <p:sldMasterId id="2147484495" r:id="rId5"/>
  </p:sldMasterIdLst>
  <p:notesMasterIdLst>
    <p:notesMasterId r:id="rId44"/>
  </p:notesMasterIdLst>
  <p:handoutMasterIdLst>
    <p:handoutMasterId r:id="rId45"/>
  </p:handoutMasterIdLst>
  <p:sldIdLst>
    <p:sldId id="1502" r:id="rId6"/>
    <p:sldId id="1550" r:id="rId7"/>
    <p:sldId id="1608" r:id="rId8"/>
    <p:sldId id="1617" r:id="rId9"/>
    <p:sldId id="1620" r:id="rId10"/>
    <p:sldId id="1618" r:id="rId11"/>
    <p:sldId id="1645" r:id="rId12"/>
    <p:sldId id="1646" r:id="rId13"/>
    <p:sldId id="1647" r:id="rId14"/>
    <p:sldId id="1648" r:id="rId15"/>
    <p:sldId id="1649" r:id="rId16"/>
    <p:sldId id="1632" r:id="rId17"/>
    <p:sldId id="1621" r:id="rId18"/>
    <p:sldId id="1650" r:id="rId19"/>
    <p:sldId id="1651" r:id="rId20"/>
    <p:sldId id="1652" r:id="rId21"/>
    <p:sldId id="1597" r:id="rId22"/>
    <p:sldId id="1598" r:id="rId23"/>
    <p:sldId id="1599" r:id="rId24"/>
    <p:sldId id="1628" r:id="rId25"/>
    <p:sldId id="1629" r:id="rId26"/>
    <p:sldId id="1600" r:id="rId27"/>
    <p:sldId id="1601" r:id="rId28"/>
    <p:sldId id="1634" r:id="rId29"/>
    <p:sldId id="1630" r:id="rId30"/>
    <p:sldId id="1602" r:id="rId31"/>
    <p:sldId id="1603" r:id="rId32"/>
    <p:sldId id="1606" r:id="rId33"/>
    <p:sldId id="1633" r:id="rId34"/>
    <p:sldId id="1636" r:id="rId35"/>
    <p:sldId id="1513" r:id="rId36"/>
    <p:sldId id="1644" r:id="rId37"/>
    <p:sldId id="1638" r:id="rId38"/>
    <p:sldId id="1639" r:id="rId39"/>
    <p:sldId id="1640" r:id="rId40"/>
    <p:sldId id="1641" r:id="rId41"/>
    <p:sldId id="1642" r:id="rId42"/>
    <p:sldId id="1643" r:id="rId43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Light Template" id="{E1C8FB21-FF75-44A0-8090-B2FB240B014B}">
          <p14:sldIdLst>
            <p14:sldId id="1502"/>
            <p14:sldId id="1550"/>
            <p14:sldId id="1608"/>
            <p14:sldId id="1617"/>
            <p14:sldId id="1620"/>
            <p14:sldId id="1618"/>
            <p14:sldId id="1645"/>
            <p14:sldId id="1646"/>
            <p14:sldId id="1647"/>
            <p14:sldId id="1648"/>
            <p14:sldId id="1649"/>
            <p14:sldId id="1632"/>
            <p14:sldId id="1621"/>
            <p14:sldId id="1650"/>
            <p14:sldId id="1651"/>
            <p14:sldId id="1652"/>
            <p14:sldId id="1597"/>
            <p14:sldId id="1598"/>
            <p14:sldId id="1599"/>
            <p14:sldId id="1628"/>
            <p14:sldId id="1629"/>
            <p14:sldId id="1600"/>
            <p14:sldId id="1601"/>
            <p14:sldId id="1634"/>
            <p14:sldId id="1630"/>
            <p14:sldId id="1602"/>
            <p14:sldId id="1603"/>
            <p14:sldId id="1606"/>
            <p14:sldId id="1633"/>
            <p14:sldId id="1636"/>
            <p14:sldId id="1513"/>
            <p14:sldId id="1644"/>
            <p14:sldId id="1638"/>
            <p14:sldId id="1639"/>
            <p14:sldId id="1640"/>
            <p14:sldId id="1641"/>
            <p14:sldId id="1642"/>
            <p14:sldId id="1643"/>
          </p14:sldIdLst>
        </p14:section>
        <p14:section name="Microsoft Dark Template" id="{BB00CB64-77A4-4BA9-B0A0-EF2154DA3071}">
          <p14:sldIdLst/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0078D7"/>
    <a:srgbClr val="000000"/>
    <a:srgbClr val="FF8C00"/>
    <a:srgbClr val="D83B01"/>
    <a:srgbClr val="FFB900"/>
    <a:srgbClr val="107C10"/>
    <a:srgbClr val="353535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87" autoAdjust="0"/>
    <p:restoredTop sz="76238" autoAdjust="0"/>
  </p:normalViewPr>
  <p:slideViewPr>
    <p:cSldViewPr>
      <p:cViewPr varScale="1">
        <p:scale>
          <a:sx n="83" d="100"/>
          <a:sy n="83" d="100"/>
        </p:scale>
        <p:origin x="-144" y="-112"/>
      </p:cViewPr>
      <p:guideLst>
        <p:guide orient="horz" pos="2203"/>
        <p:guide pos="3917"/>
      </p:guideLst>
    </p:cSldViewPr>
  </p:slideViewPr>
  <p:outlineViewPr>
    <p:cViewPr>
      <p:scale>
        <a:sx n="33" d="100"/>
        <a:sy n="33" d="100"/>
      </p:scale>
      <p:origin x="0" y="-9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2102"/>
    </p:cViewPr>
  </p:sorterViewPr>
  <p:notesViewPr>
    <p:cSldViewPr showGuides="1">
      <p:cViewPr varScale="1">
        <p:scale>
          <a:sx n="60" d="100"/>
          <a:sy n="60" d="100"/>
        </p:scale>
        <p:origin x="3187" y="3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50" Type="http://schemas.openxmlformats.org/officeDocument/2006/relationships/tableStyles" Target="tableStyles.xml"/><Relationship Id="rId51" Type="http://schemas.microsoft.com/office/2015/10/relationships/revisionInfo" Target="revisionInfo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CB2F-F0BF-435A-A27A-2EC15087F634}" type="datetime8">
              <a:rPr lang="en-US" smtClean="0">
                <a:latin typeface="Segoe UI" pitchFamily="34" charset="0"/>
              </a:rPr>
              <a:t>03/03/18 18:50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D18B56EA-E28F-4F92-9F16-7A6F2501B303}" type="datetime8">
              <a:rPr lang="en-US" smtClean="0"/>
              <a:t>03/03/18 18:48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313C66B-7AF5-40BA-8933-D16874FF94CC}" type="datetime8">
              <a:rPr lang="en-US" smtClean="0"/>
              <a:t>03/03/18 18:48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41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03/03/18 18:50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911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S4 Solutions Specialist Summit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03/03/18 18:50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13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S4 Solutions Specialist Summit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03/03/18 18:50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03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S4 Solutions Specialist Summit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03/03/18 18:50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51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1B0BD91-A332-4638-9D55-E1550E13BA63}" type="datetime8">
              <a:rPr lang="en-US" smtClean="0"/>
              <a:t>03/03/18 18:50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64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1B0BD91-A332-4638-9D55-E1550E13BA63}" type="datetime8">
              <a:rPr lang="en-US" smtClean="0"/>
              <a:t>03/03/18 18:50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84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1B0BD91-A332-4638-9D55-E1550E13BA63}" type="datetime8">
              <a:rPr lang="en-US" smtClean="0"/>
              <a:t>03/03/18 18:50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54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C27D8-C03F-4B55-83A9-4C8113266C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08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4FAA446-E61B-4D43-A3B1-7749AA6DC131}" type="datetime8">
              <a:rPr lang="en-US" smtClean="0"/>
              <a:t>03/03/18 18:50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99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100" dirty="0"/>
              <a:t>User </a:t>
            </a:r>
            <a:r>
              <a:rPr lang="en-US" sz="1100" dirty="0" err="1"/>
              <a:t>efficency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Tab selector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Semantic zoom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Form selector (multiple forms)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Record set navigation</a:t>
            </a: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-US" sz="1100" dirty="0"/>
              <a:t>Visualization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Quick View forms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Timeline control</a:t>
            </a:r>
          </a:p>
          <a:p>
            <a:pPr marL="171450" marR="0" lvl="0" indent="-17145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/>
              <a:t>Responsive layout</a:t>
            </a: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-US" sz="1100" dirty="0"/>
              <a:t>Capabilities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Removed limits:75 fields, 10 </a:t>
            </a:r>
            <a:r>
              <a:rPr lang="en-US" sz="1100" dirty="0" err="1"/>
              <a:t>subgrid</a:t>
            </a:r>
            <a:r>
              <a:rPr lang="en-US" sz="1100" dirty="0"/>
              <a:t> and tabs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670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03/03/18 18:50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24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100" dirty="0"/>
              <a:t>User </a:t>
            </a:r>
            <a:r>
              <a:rPr lang="en-US" sz="1100" dirty="0" err="1"/>
              <a:t>efficency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Tab selector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Semantic zoom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Form selector (multiple forms)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Record set navigation</a:t>
            </a: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-US" sz="1100" dirty="0"/>
              <a:t>Visualization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Quick View forms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Timeline control</a:t>
            </a:r>
          </a:p>
          <a:p>
            <a:pPr marL="171450" marR="0" lvl="0" indent="-17145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/>
              <a:t>Responsive layout</a:t>
            </a: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-US" sz="1100" dirty="0"/>
              <a:t>Capabilities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Removed limits:75 fields, 10 </a:t>
            </a:r>
            <a:r>
              <a:rPr lang="en-US" sz="1100" dirty="0" err="1"/>
              <a:t>subgrid</a:t>
            </a:r>
            <a:r>
              <a:rPr lang="en-US" sz="1100" dirty="0"/>
              <a:t> and tabs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523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S4 Solutions Specialist Summit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03/03/18 18:50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893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1B0BD91-A332-4638-9D55-E1550E13BA63}" type="datetime8">
              <a:rPr lang="en-US" smtClean="0"/>
              <a:t>03/03/18 18:50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60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79473E9-8B13-4F07-93CE-C7E2C07D4EAE}" type="datetime8">
              <a:rPr lang="en-US" smtClean="0"/>
              <a:t>03/03/18 18:50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80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1B0BD91-A332-4638-9D55-E1550E13BA63}" type="datetime8">
              <a:rPr lang="en-US" smtClean="0"/>
              <a:t>03/03/18 18:50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06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1B0BD91-A332-4638-9D55-E1550E13BA63}" type="datetime8">
              <a:rPr lang="en-US" smtClean="0"/>
              <a:t>03/03/18 18:50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254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100" dirty="0"/>
              <a:t>Sitemap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Look and feel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Full sitemap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Favorites and Recent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App Switching 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Navigation Bar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Look and feel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Relationship Assistant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 app toast notifications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73185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4FAA446-E61B-4D43-A3B1-7749AA6DC131}" type="datetime8">
              <a:rPr lang="en-US" smtClean="0"/>
              <a:t>03/03/18 18:50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68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5A2D088-BDBD-41A5-ADCE-5C6A4DC08057}" type="datetime8">
              <a:rPr lang="en-US" smtClean="0"/>
              <a:t>03/03/18 18:50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463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5A2D088-BDBD-41A5-ADCE-5C6A4DC08057}" type="datetime8">
              <a:rPr lang="en-US" smtClean="0"/>
              <a:t>03/03/18 18:50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S4 Solutions Specialist Summit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03/03/18 18:50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481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8478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03/03/18 18:50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721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03/03/18 18:50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515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A40DB-7BD0-4883-93E2-FB25A1CB83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50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03/03/18 18:50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871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03/03/18 18:50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38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211263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041371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1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83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pos="342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109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3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969" y="295274"/>
            <a:ext cx="7043233" cy="9175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20970" y="4868863"/>
            <a:ext cx="7042456" cy="1828800"/>
          </a:xfrm>
        </p:spPr>
        <p:txBody>
          <a:bodyPr wrap="square">
            <a:noAutofit/>
          </a:bodyPr>
          <a:lstStyle>
            <a:lvl1pPr marL="0" indent="0">
              <a:spcBef>
                <a:spcPts val="1800"/>
              </a:spcBef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Image of Ignite app on a Windows Device." title="Ignite event image">
            <a:extLst>
              <a:ext uri="{FF2B5EF4-FFF2-40B4-BE49-F238E27FC236}">
                <a16:creationId xmlns:a16="http://schemas.microsoft.com/office/drawing/2014/main" xmlns="" id="{E803C22C-E970-4ADA-A60C-5127C1C2C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1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bg>
      <p:bgRef idx="1001">
        <a:schemeClr val="bg1"/>
      </p:bgRef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 rot="5400000">
            <a:off x="-2396374" y="2396375"/>
            <a:ext cx="6994525" cy="22017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lIns="274320" tIns="182880" rIns="182880" bIns="274320" anchor="t" anchorCtr="0">
            <a:normAutofit/>
          </a:bodyPr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11637830" y="6459209"/>
            <a:ext cx="746270" cy="53524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008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99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949198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22056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050675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47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57024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32157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dirty="0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53060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65013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02778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646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96245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405076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744062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0745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67155633"/>
      </p:ext>
    </p:extLst>
  </p:cSld>
  <p:clrMapOvr>
    <a:masterClrMapping/>
  </p:clrMapOvr>
  <p:transition xmlns:p14="http://schemas.microsoft.com/office/powerpoint/2010/main">
    <p:fade/>
  </p:transition>
  <p:extLst mod="1">
    <p:ext uri="{DCECCB84-F9BA-43D5-87BE-67443E8EF086}">
      <p15:sldGuideLst xmlns:p15="http://schemas.microsoft.com/office/powerpoint/2012/main" xmlns="">
        <p15:guide id="1" pos="342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969" y="295274"/>
            <a:ext cx="7043233" cy="9175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20970" y="4868863"/>
            <a:ext cx="7042456" cy="1828800"/>
          </a:xfrm>
        </p:spPr>
        <p:txBody>
          <a:bodyPr wrap="square">
            <a:noAutofit/>
          </a:bodyPr>
          <a:lstStyle>
            <a:lvl1pPr marL="0" indent="0">
              <a:spcBef>
                <a:spcPts val="1800"/>
              </a:spcBef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 descr="Image of Ignite app on a Windows Device." title="Ignite event image">
            <a:extLst>
              <a:ext uri="{FF2B5EF4-FFF2-40B4-BE49-F238E27FC236}">
                <a16:creationId xmlns:a16="http://schemas.microsoft.com/office/drawing/2014/main" xmlns="" id="{E803C22C-E970-4ADA-A60C-5127C1C2C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7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200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05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73767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2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24681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9199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28090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86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20" Type="http://schemas.openxmlformats.org/officeDocument/2006/relationships/image" Target="../media/image1.emf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37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517" r:id="rId14"/>
    <p:sldLayoutId id="2147484492" r:id="rId15"/>
    <p:sldLayoutId id="2147484493" r:id="rId16"/>
    <p:sldLayoutId id="2147484494" r:id="rId17"/>
    <p:sldLayoutId id="2147484524" r:id="rId18"/>
    <p:sldLayoutId id="2147484525" r:id="rId19"/>
  </p:sldLayoutIdLst>
  <p:transition xmlns:p14="http://schemas.microsoft.com/office/powerpoint/2010/main"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44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8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16" r:id="rId7"/>
    <p:sldLayoutId id="2147484505" r:id="rId8"/>
    <p:sldLayoutId id="2147484506" r:id="rId9"/>
    <p:sldLayoutId id="2147484507" r:id="rId10"/>
    <p:sldLayoutId id="2147484508" r:id="rId11"/>
    <p:sldLayoutId id="2147484509" r:id="rId12"/>
    <p:sldLayoutId id="2147484518" r:id="rId13"/>
    <p:sldLayoutId id="2147484510" r:id="rId14"/>
    <p:sldLayoutId id="2147484511" r:id="rId15"/>
    <p:sldLayoutId id="2147484512" r:id="rId16"/>
    <p:sldLayoutId id="2147484513" r:id="rId17"/>
    <p:sldLayoutId id="2147484514" r:id="rId18"/>
  </p:sldLayoutIdLst>
  <p:transition xmlns:p14="http://schemas.microsoft.com/office/powerpoint/2010/main"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microsoft.com/office/2007/relationships/hdphoto" Target="../media/hdphoto1.wdp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gif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3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soft.sharepoint.com/teams/MediaAcquisition/Pages/ContactUs.aspx" TargetMode="External"/><Relationship Id="rId4" Type="http://schemas.openxmlformats.org/officeDocument/2006/relationships/hyperlink" Target="mailto:musovid@microsoft.com" TargetMode="Externa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38.gif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gif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31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4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31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57.png"/><Relationship Id="rId9" Type="http://schemas.openxmlformats.org/officeDocument/2006/relationships/image" Target="../media/image62.jpeg"/><Relationship Id="rId10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3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png"/><Relationship Id="rId12" Type="http://schemas.openxmlformats.org/officeDocument/2006/relationships/image" Target="../media/image85.png"/><Relationship Id="rId13" Type="http://schemas.openxmlformats.org/officeDocument/2006/relationships/image" Target="../media/image86.png"/><Relationship Id="rId14" Type="http://schemas.openxmlformats.org/officeDocument/2006/relationships/image" Target="../media/image87.png"/><Relationship Id="rId15" Type="http://schemas.openxmlformats.org/officeDocument/2006/relationships/image" Target="../media/image88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31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9.png"/><Relationship Id="rId20" Type="http://schemas.openxmlformats.org/officeDocument/2006/relationships/image" Target="../media/image110.png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3" Type="http://schemas.openxmlformats.org/officeDocument/2006/relationships/image" Target="../media/image103.png"/><Relationship Id="rId14" Type="http://schemas.openxmlformats.org/officeDocument/2006/relationships/image" Target="../media/image104.png"/><Relationship Id="rId15" Type="http://schemas.openxmlformats.org/officeDocument/2006/relationships/image" Target="../media/image105.png"/><Relationship Id="rId16" Type="http://schemas.openxmlformats.org/officeDocument/2006/relationships/image" Target="../media/image106.png"/><Relationship Id="rId17" Type="http://schemas.openxmlformats.org/officeDocument/2006/relationships/image" Target="../media/image107.png"/><Relationship Id="rId18" Type="http://schemas.openxmlformats.org/officeDocument/2006/relationships/image" Target="../media/image108.png"/><Relationship Id="rId19" Type="http://schemas.openxmlformats.org/officeDocument/2006/relationships/image" Target="../media/image10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5.png"/><Relationship Id="rId4" Type="http://schemas.microsoft.com/office/2007/relationships/hdphoto" Target="../media/hdphoto2.wdp"/><Relationship Id="rId5" Type="http://schemas.openxmlformats.org/officeDocument/2006/relationships/image" Target="../media/image31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Relationship Id="rId9" Type="http://schemas.openxmlformats.org/officeDocument/2006/relationships/image" Target="../media/image117.png"/><Relationship Id="rId10" Type="http://schemas.openxmlformats.org/officeDocument/2006/relationships/image" Target="../media/image118.png"/><Relationship Id="rId11" Type="http://schemas.openxmlformats.org/officeDocument/2006/relationships/image" Target="../media/image11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Interface Mobile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Linda Simovic</a:t>
            </a:r>
          </a:p>
          <a:p>
            <a:r>
              <a:rPr lang="en-US" dirty="0"/>
              <a:t>Principal Group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37886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6037" y="295274"/>
            <a:ext cx="4498166" cy="917575"/>
          </a:xfrm>
        </p:spPr>
        <p:txBody>
          <a:bodyPr/>
          <a:lstStyle/>
          <a:p>
            <a:r>
              <a:rPr lang="en-US" dirty="0"/>
              <a:t>Custom Controls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4364" y="-160338"/>
            <a:ext cx="10744201" cy="716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894137" y="1847849"/>
            <a:ext cx="7543799" cy="342423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All OOB controls on UCI are built on CCF</a:t>
            </a:r>
          </a:p>
          <a:p>
            <a:pPr marL="584087" marR="0" lvl="1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Business Edition Sales, Business Edition Marketing, Customer Service Hub, and Mobile</a:t>
            </a:r>
          </a:p>
          <a:p>
            <a:pPr marL="584087" marR="0" lvl="1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Solution awareness for controls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Preview Feature first :  Documentation and exposing of a rich set of CCF APIs as developer experience to external developers\partners.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81109" y="906462"/>
            <a:ext cx="4498166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r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Potassium</a:t>
            </a:r>
            <a:endParaRPr kumimoji="0" lang="en-US" sz="4800" b="0" i="0" u="none" strike="noStrike" kern="1200" cap="none" spc="-102" normalizeH="0" baseline="0" noProof="0" dirty="0">
              <a:ln w="3175">
                <a:noFill/>
              </a:ln>
              <a:gradFill>
                <a:gsLst>
                  <a:gs pos="1250">
                    <a:srgbClr val="353535"/>
                  </a:gs>
                  <a:gs pos="100000">
                    <a:srgbClr val="353535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3"/>
          <a:stretch/>
        </p:blipFill>
        <p:spPr>
          <a:xfrm>
            <a:off x="0" y="3268661"/>
            <a:ext cx="12504720" cy="3725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163" y="2735262"/>
            <a:ext cx="11889564" cy="917575"/>
          </a:xfrm>
        </p:spPr>
        <p:txBody>
          <a:bodyPr/>
          <a:lstStyle/>
          <a:p>
            <a:r>
              <a:rPr lang="en-US" sz="2400" dirty="0"/>
              <a:t>Custom Controls</a:t>
            </a:r>
            <a:r>
              <a:rPr lang="en-US" dirty="0"/>
              <a:t/>
            </a:r>
            <a:br>
              <a:rPr lang="en-US" dirty="0"/>
            </a:br>
            <a:r>
              <a:rPr lang="en-US" sz="6000" dirty="0"/>
              <a:t>Looking Forward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17838" y="144462"/>
            <a:ext cx="4876800" cy="3810000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Control Gallery </a:t>
            </a:r>
          </a:p>
          <a:p>
            <a:pPr marL="466371" marR="0" lvl="1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View controls in the marketplace and purchase solutions </a:t>
            </a:r>
          </a:p>
          <a:p>
            <a:pPr marL="342834" marR="0" lvl="1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Make OOB controls source available as sample controls </a:t>
            </a:r>
          </a:p>
          <a:p>
            <a:pPr marL="466371" marR="0" lvl="1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Customizers can modify the OOB  implementations</a:t>
            </a:r>
          </a:p>
          <a:p>
            <a:pPr marL="342834" marR="0" lvl="1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CRM controls styling shared via ready to use CSS/classes</a:t>
            </a:r>
          </a:p>
          <a:p>
            <a:pPr marL="466371" marR="0" lvl="1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No more raw theming values</a:t>
            </a:r>
          </a:p>
          <a:p>
            <a:pPr marL="342834" marR="0" lvl="1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466371" marR="0" lvl="1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/>
            </a:r>
            <a:br>
              <a:rPr kumimoji="0" lang="en-US" sz="16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</a:br>
            <a:endParaRPr kumimoji="0" lang="en-US" sz="1600" b="0" i="0" u="none" strike="noStrike" kern="1200" cap="none" spc="-102" normalizeH="0" baseline="0" noProof="0" dirty="0">
              <a:ln w="3175">
                <a:noFill/>
              </a:ln>
              <a:gradFill>
                <a:gsLst>
                  <a:gs pos="1250">
                    <a:srgbClr val="353535"/>
                  </a:gs>
                  <a:gs pos="100000">
                    <a:srgbClr val="353535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ea typeface="+mn-ea"/>
              <a:cs typeface="Segoe U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47037" y="68263"/>
            <a:ext cx="4191000" cy="3962400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In App customization experience</a:t>
            </a:r>
          </a:p>
          <a:p>
            <a:pPr marL="466371" marR="0" lvl="1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Drag and drop custom controls. </a:t>
            </a:r>
          </a:p>
          <a:p>
            <a:pPr marL="466371" marR="0" lvl="1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Edit the properties and compose</a:t>
            </a:r>
          </a:p>
          <a:p>
            <a:pPr marL="466371" marR="0" lvl="1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In App development experience</a:t>
            </a:r>
          </a:p>
          <a:p>
            <a:pPr marL="466371" marR="0" lvl="1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XML based design language for creating controls.</a:t>
            </a:r>
          </a:p>
          <a:p>
            <a:pPr marL="466371" marR="0" lvl="1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Slug support in the control to query server</a:t>
            </a:r>
          </a:p>
          <a:p>
            <a:pPr marL="466371" marR="0" lvl="1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Segoe UI" panose="020B0502040204020203" pitchFamily="34" charset="0"/>
            </a:endParaRPr>
          </a:p>
          <a:p>
            <a:pPr marL="466371" marR="0" lvl="1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/>
            </a:r>
            <a:br>
              <a:rPr kumimoji="0" lang="en-US" sz="16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</a:br>
            <a:endParaRPr kumimoji="0" lang="en-US" sz="1600" b="0" i="0" u="none" strike="noStrike" kern="1200" cap="none" spc="-102" normalizeH="0" baseline="0" noProof="0" dirty="0">
              <a:ln w="3175">
                <a:noFill/>
              </a:ln>
              <a:gradFill>
                <a:gsLst>
                  <a:gs pos="1250">
                    <a:srgbClr val="353535"/>
                  </a:gs>
                  <a:gs pos="100000">
                    <a:srgbClr val="353535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+mn-ea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65438" y="220662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65438" y="1208086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65438" y="1895474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878763" y="220662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75589" y="1135063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6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997DE3-AB07-43A3-A3F5-73996AC0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Modules</a:t>
            </a:r>
          </a:p>
        </p:txBody>
      </p:sp>
      <p:pic>
        <p:nvPicPr>
          <p:cNvPr id="3074" name="Picture 2" descr="image001">
            <a:extLst>
              <a:ext uri="{FF2B5EF4-FFF2-40B4-BE49-F238E27FC236}">
                <a16:creationId xmlns:a16="http://schemas.microsoft.com/office/drawing/2014/main" xmlns="" id="{02DC566F-1ED9-44B1-8AE5-1E44F679E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237" y="1744003"/>
            <a:ext cx="10050544" cy="477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C33F58D4-B2CD-453E-BE6A-409FEC9D2943}"/>
              </a:ext>
            </a:extLst>
          </p:cNvPr>
          <p:cNvSpPr/>
          <p:nvPr/>
        </p:nvSpPr>
        <p:spPr bwMode="auto">
          <a:xfrm>
            <a:off x="117802" y="2308184"/>
            <a:ext cx="2013848" cy="1006666"/>
          </a:xfrm>
          <a:prstGeom prst="wedgeRoundRectCallout">
            <a:avLst>
              <a:gd name="adj1" fmla="val 46230"/>
              <a:gd name="adj2" fmla="val 69754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Carve out entities for a focused experience </a:t>
            </a:r>
          </a:p>
        </p:txBody>
      </p:sp>
    </p:spTree>
    <p:extLst>
      <p:ext uri="{BB962C8B-B14F-4D97-AF65-F5344CB8AC3E}">
        <p14:creationId xmlns:p14="http://schemas.microsoft.com/office/powerpoint/2010/main" val="220068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1279E-6 -1.88379E-6 L 0.54442 -1.88379E-6 " pathEditMode="relative" rAng="0" ptsTypes="AA" p14:bounceEnd="52000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21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1279E-6 -1.88379E-6 L 0.54442 -1.88379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21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86A00B-997C-4C13-B1FC-E4DE66013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Features</a:t>
            </a:r>
          </a:p>
        </p:txBody>
      </p:sp>
    </p:spTree>
    <p:extLst>
      <p:ext uri="{BB962C8B-B14F-4D97-AF65-F5344CB8AC3E}">
        <p14:creationId xmlns:p14="http://schemas.microsoft.com/office/powerpoint/2010/main" val="2634765139"/>
      </p:ext>
    </p:extLst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9257" y="1516062"/>
            <a:ext cx="6476196" cy="3645390"/>
          </a:xfrm>
          <a:prstGeom prst="rect">
            <a:avLst/>
          </a:prstGeom>
          <a:ln w="127000">
            <a:solidFill>
              <a:schemeClr val="bg1">
                <a:lumMod val="65000"/>
              </a:schemeClr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385" y="2932484"/>
            <a:ext cx="941706" cy="140687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9956" y="3000142"/>
            <a:ext cx="645449" cy="127156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1144AE14-3FC0-407E-8DB6-E9614A9D95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7688" y="295275"/>
            <a:ext cx="11888787" cy="917575"/>
          </a:xfrm>
        </p:spPr>
        <p:txBody>
          <a:bodyPr/>
          <a:lstStyle/>
          <a:p>
            <a:r>
              <a:rPr lang="en-US" dirty="0"/>
              <a:t>Reflow</a:t>
            </a:r>
          </a:p>
        </p:txBody>
      </p:sp>
    </p:spTree>
    <p:extLst>
      <p:ext uri="{BB962C8B-B14F-4D97-AF65-F5344CB8AC3E}">
        <p14:creationId xmlns:p14="http://schemas.microsoft.com/office/powerpoint/2010/main" val="35437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44" y="2582862"/>
            <a:ext cx="1081219" cy="2130048"/>
          </a:xfrm>
          <a:prstGeom prst="rect">
            <a:avLst/>
          </a:prstGeom>
        </p:spPr>
      </p:pic>
      <p:pic>
        <p:nvPicPr>
          <p:cNvPr id="49" name="Picture 48">
            <a:extLst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856" y="2441925"/>
            <a:ext cx="3085698" cy="1736910"/>
          </a:xfrm>
          <a:prstGeom prst="rect">
            <a:avLst/>
          </a:prstGeom>
          <a:ln w="127000">
            <a:solidFill>
              <a:schemeClr val="bg1">
                <a:lumMod val="65000"/>
              </a:schemeClr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467" y="951148"/>
            <a:ext cx="3271540" cy="48875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CFE31A64-BADE-4657-9BFE-ACA2B803A2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7688" y="295275"/>
            <a:ext cx="11888787" cy="917575"/>
          </a:xfrm>
        </p:spPr>
        <p:txBody>
          <a:bodyPr/>
          <a:lstStyle/>
          <a:p>
            <a:r>
              <a:rPr lang="en-US" dirty="0"/>
              <a:t>Reflow</a:t>
            </a:r>
          </a:p>
        </p:txBody>
      </p:sp>
    </p:spTree>
    <p:extLst>
      <p:ext uri="{BB962C8B-B14F-4D97-AF65-F5344CB8AC3E}">
        <p14:creationId xmlns:p14="http://schemas.microsoft.com/office/powerpoint/2010/main" val="1734233997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2711" y="2857370"/>
            <a:ext cx="1609581" cy="906018"/>
          </a:xfrm>
          <a:prstGeom prst="rect">
            <a:avLst/>
          </a:prstGeom>
          <a:ln w="127000">
            <a:solidFill>
              <a:schemeClr val="bg1">
                <a:lumMod val="65000"/>
              </a:schemeClr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404" y="2202327"/>
            <a:ext cx="1483370" cy="221610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884" y="1002607"/>
            <a:ext cx="2428705" cy="478465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BAC293B-693F-48D1-BF71-6AB79E01E3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7688" y="295275"/>
            <a:ext cx="11888787" cy="917575"/>
          </a:xfrm>
        </p:spPr>
        <p:txBody>
          <a:bodyPr/>
          <a:lstStyle/>
          <a:p>
            <a:r>
              <a:rPr lang="en-US" dirty="0"/>
              <a:t>Reflow</a:t>
            </a:r>
          </a:p>
        </p:txBody>
      </p:sp>
    </p:spTree>
    <p:extLst>
      <p:ext uri="{BB962C8B-B14F-4D97-AF65-F5344CB8AC3E}">
        <p14:creationId xmlns:p14="http://schemas.microsoft.com/office/powerpoint/2010/main" val="429200798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4240F-29BA-4D82-80D7-196B1F9E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Dashboards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866ED5F-AA45-4C8B-9F4E-7BD4ED5E3845}"/>
              </a:ext>
            </a:extLst>
          </p:cNvPr>
          <p:cNvGrpSpPr/>
          <p:nvPr/>
        </p:nvGrpSpPr>
        <p:grpSpPr>
          <a:xfrm>
            <a:off x="3045030" y="965604"/>
            <a:ext cx="3760816" cy="6590812"/>
            <a:chOff x="5518967" y="1098335"/>
            <a:chExt cx="2927927" cy="52578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1881FA67-081B-4A23-835B-7D6FB4A3FE07}"/>
                </a:ext>
              </a:extLst>
            </p:cNvPr>
            <p:cNvGrpSpPr/>
            <p:nvPr/>
          </p:nvGrpSpPr>
          <p:grpSpPr>
            <a:xfrm>
              <a:off x="5518967" y="1098335"/>
              <a:ext cx="2927927" cy="5257800"/>
              <a:chOff x="8702162" y="1298454"/>
              <a:chExt cx="2927927" cy="525780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CFEDDBF6-DE49-44F8-9384-405347E9A7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02162" y="1298454"/>
                <a:ext cx="2927927" cy="5257800"/>
              </a:xfrm>
              <a:prstGeom prst="rect">
                <a:avLst/>
              </a:prstGeom>
            </p:spPr>
          </p:pic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812D4604-25E7-4EC6-89B4-0C574ED21A09}"/>
                  </a:ext>
                </a:extLst>
              </p:cNvPr>
              <p:cNvGrpSpPr/>
              <p:nvPr/>
            </p:nvGrpSpPr>
            <p:grpSpPr>
              <a:xfrm>
                <a:off x="9069858" y="2123892"/>
                <a:ext cx="2174098" cy="3682189"/>
                <a:chOff x="5141954" y="265018"/>
                <a:chExt cx="2525707" cy="4277696"/>
              </a:xfrm>
            </p:grpSpPr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xmlns="" id="{FC8EB7EB-7C3A-429E-B1ED-30674050E6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141954" y="265018"/>
                  <a:ext cx="2525707" cy="4277696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xmlns="" id="{2A9189F7-2D2B-4BEF-A8C9-C1D9DF9D51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1376"/>
                <a:stretch/>
              </p:blipFill>
              <p:spPr>
                <a:xfrm>
                  <a:off x="5151252" y="265018"/>
                  <a:ext cx="2514889" cy="454097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C278AC99-A8DA-4D0C-BA5E-937E70B29865}"/>
                  </a:ext>
                </a:extLst>
              </p:cNvPr>
              <p:cNvGrpSpPr/>
              <p:nvPr/>
            </p:nvGrpSpPr>
            <p:grpSpPr>
              <a:xfrm>
                <a:off x="9901136" y="3689030"/>
                <a:ext cx="1198047" cy="183600"/>
                <a:chOff x="9901136" y="3689030"/>
                <a:chExt cx="1198047" cy="183600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xmlns="" id="{58ED96D1-86F4-404B-BDFA-E10E664D9029}"/>
                    </a:ext>
                  </a:extLst>
                </p:cNvPr>
                <p:cNvSpPr/>
                <p:nvPr/>
              </p:nvSpPr>
              <p:spPr>
                <a:xfrm>
                  <a:off x="9901136" y="3689030"/>
                  <a:ext cx="1198047" cy="183600"/>
                </a:xfrm>
                <a:prstGeom prst="rect">
                  <a:avLst/>
                </a:prstGeom>
                <a:solidFill>
                  <a:srgbClr val="D7D7D7"/>
                </a:solidFill>
                <a:ln w="12700" cap="flat" cmpd="sng" algn="ctr">
                  <a:solidFill>
                    <a:srgbClr val="E7E6E6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gradFill>
                        <a:gsLst>
                          <a:gs pos="0">
                            <a:prstClr val="black"/>
                          </a:gs>
                          <a:gs pos="39000">
                            <a:srgbClr val="E7E6E6">
                              <a:lumMod val="50000"/>
                            </a:srgbClr>
                          </a:gs>
                          <a:gs pos="40000">
                            <a:srgbClr val="E7E6E6">
                              <a:lumMod val="25000"/>
                            </a:srgbClr>
                          </a:gs>
                          <a:gs pos="100000">
                            <a:srgbClr val="E7E6E6">
                              <a:lumMod val="75000"/>
                            </a:srgbClr>
                          </a:gs>
                        </a:gsLst>
                        <a:lin ang="5400000" scaled="1"/>
                      </a:gra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Segoe UI" panose="020B0502040204020203" pitchFamily="34" charset="0"/>
                    </a:rPr>
                    <a:t>Key    Phone Calls 10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xmlns="" id="{54FD2720-DE19-410B-BA7F-18DE91CA11C3}"/>
                    </a:ext>
                  </a:extLst>
                </p:cNvPr>
                <p:cNvSpPr/>
                <p:nvPr/>
              </p:nvSpPr>
              <p:spPr>
                <a:xfrm>
                  <a:off x="10229850" y="3757970"/>
                  <a:ext cx="57150" cy="45719"/>
                </a:xfrm>
                <a:prstGeom prst="ellipse">
                  <a:avLst/>
                </a:prstGeom>
                <a:solidFill>
                  <a:srgbClr val="F76D4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0" name="Shape 197">
              <a:extLst>
                <a:ext uri="{FF2B5EF4-FFF2-40B4-BE49-F238E27FC236}">
                  <a16:creationId xmlns:a16="http://schemas.microsoft.com/office/drawing/2014/main" xmlns="" id="{2D7CE834-D41E-411D-AAE3-7ECBEEAF88FC}"/>
                </a:ext>
              </a:extLst>
            </p:cNvPr>
            <p:cNvPicPr preferRelativeResize="0"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5143" y="5301077"/>
              <a:ext cx="2174310" cy="299449"/>
            </a:xfrm>
            <a:prstGeom prst="rect">
              <a:avLst/>
            </a:pr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</p:pic>
      </p:grp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xmlns="" id="{84641685-EFC0-42D1-9AFA-E4F2891AE014}"/>
              </a:ext>
            </a:extLst>
          </p:cNvPr>
          <p:cNvSpPr/>
          <p:nvPr/>
        </p:nvSpPr>
        <p:spPr bwMode="auto">
          <a:xfrm>
            <a:off x="483904" y="2015098"/>
            <a:ext cx="1609966" cy="949715"/>
          </a:xfrm>
          <a:prstGeom prst="wedgeRoundRectCallout">
            <a:avLst>
              <a:gd name="adj1" fmla="val 50838"/>
              <a:gd name="adj2" fmla="val 65341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See details using Touch Tooltips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F786C80-D07C-4510-BD44-FD096651E91E}"/>
              </a:ext>
            </a:extLst>
          </p:cNvPr>
          <p:cNvGrpSpPr/>
          <p:nvPr/>
        </p:nvGrpSpPr>
        <p:grpSpPr>
          <a:xfrm>
            <a:off x="6220169" y="0"/>
            <a:ext cx="6654958" cy="6496152"/>
            <a:chOff x="-494888" y="971092"/>
            <a:chExt cx="5313224" cy="5277854"/>
          </a:xfrm>
        </p:grpSpPr>
        <p:pic>
          <p:nvPicPr>
            <p:cNvPr id="37" name="Picture 2" descr="Image result for iphone Image">
              <a:extLst>
                <a:ext uri="{FF2B5EF4-FFF2-40B4-BE49-F238E27FC236}">
                  <a16:creationId xmlns:a16="http://schemas.microsoft.com/office/drawing/2014/main" xmlns="" id="{22740E24-EDC5-4557-94AC-DEE6B1C75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35" b="97697" l="9981" r="89779">
                          <a14:foregroundMark x1="73369" y1="10077" x2="68666" y2="4031"/>
                          <a14:foregroundMark x1="68666" y1="4031" x2="30758" y2="3455"/>
                          <a14:foregroundMark x1="30758" y1="3455" x2="27015" y2="9885"/>
                          <a14:foregroundMark x1="27015" y1="9885" x2="26344" y2="12860"/>
                          <a14:foregroundMark x1="72889" y1="9165" x2="67754" y2="3023"/>
                          <a14:foregroundMark x1="67754" y1="3023" x2="31142" y2="2879"/>
                          <a14:foregroundMark x1="31142" y1="2879" x2="27255" y2="7342"/>
                          <a14:foregroundMark x1="72457" y1="12140" x2="71545" y2="19242"/>
                          <a14:foregroundMark x1="71545" y1="19242" x2="72457" y2="34885"/>
                          <a14:foregroundMark x1="72649" y1="35557" x2="73129" y2="92418"/>
                          <a14:foregroundMark x1="26823" y1="12620" x2="27015" y2="93618"/>
                          <a14:foregroundMark x1="27015" y1="93618" x2="29798" y2="97457"/>
                          <a14:foregroundMark x1="28407" y1="10797" x2="27015" y2="32102"/>
                          <a14:foregroundMark x1="27015" y1="32102" x2="27015" y2="32102"/>
                          <a14:foregroundMark x1="72457" y1="86228" x2="72457" y2="93810"/>
                          <a14:foregroundMark x1="72457" y1="93810" x2="58349" y2="97697"/>
                          <a14:foregroundMark x1="58349" y1="97697" x2="29031" y2="96497"/>
                          <a14:foregroundMark x1="29031" y1="96497" x2="27015" y2="89731"/>
                          <a14:foregroundMark x1="27015" y1="89731" x2="27015" y2="89683"/>
                          <a14:foregroundMark x1="27735" y1="88772" x2="34981" y2="92179"/>
                          <a14:foregroundMark x1="34981" y1="92179" x2="66075" y2="94962"/>
                          <a14:foregroundMark x1="66075" y1="94962" x2="71545" y2="9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4888" y="971092"/>
              <a:ext cx="5313224" cy="527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26F84A0-2655-42EE-8D1F-646E3C3D520F}"/>
                </a:ext>
              </a:extLst>
            </p:cNvPr>
            <p:cNvGrpSpPr/>
            <p:nvPr/>
          </p:nvGrpSpPr>
          <p:grpSpPr>
            <a:xfrm>
              <a:off x="960263" y="1518291"/>
              <a:ext cx="2398126" cy="4000005"/>
              <a:chOff x="1326543" y="1571249"/>
              <a:chExt cx="2000234" cy="3877257"/>
            </a:xfrm>
          </p:grpSpPr>
          <p:pic>
            <p:nvPicPr>
              <p:cNvPr id="13" name="Shape 197">
                <a:extLst>
                  <a:ext uri="{FF2B5EF4-FFF2-40B4-BE49-F238E27FC236}">
                    <a16:creationId xmlns:a16="http://schemas.microsoft.com/office/drawing/2014/main" xmlns="" id="{C2136109-AECE-42DD-A8D3-07E216742796}"/>
                  </a:ext>
                </a:extLst>
              </p:cNvPr>
              <p:cNvPicPr preferRelativeResize="0"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32062" y="5087788"/>
                <a:ext cx="1982579" cy="360718"/>
              </a:xfrm>
              <a:prstGeom prst="rect">
                <a:avLst/>
              </a:prstGeom>
              <a:solidFill>
                <a:schemeClr val="accent4">
                  <a:lumMod val="75000"/>
                  <a:alpha val="80000"/>
                </a:schemeClr>
              </a:solidFill>
              <a:ln>
                <a:noFill/>
              </a:ln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C075A625-5E30-4E2C-A4F0-9194E35A1710}"/>
                  </a:ext>
                </a:extLst>
              </p:cNvPr>
              <p:cNvGrpSpPr/>
              <p:nvPr/>
            </p:nvGrpSpPr>
            <p:grpSpPr>
              <a:xfrm>
                <a:off x="1326543" y="1571249"/>
                <a:ext cx="2000234" cy="3560092"/>
                <a:chOff x="1364415" y="1538499"/>
                <a:chExt cx="2178422" cy="3585600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xmlns="" id="{92F71F26-B9E7-4CF1-BB77-13CABCD666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64415" y="1538499"/>
                  <a:ext cx="2178422" cy="3585600"/>
                </a:xfrm>
                <a:prstGeom prst="rect">
                  <a:avLst/>
                </a:prstGeom>
              </p:spPr>
            </p:pic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xmlns="" id="{023D9127-F89A-45FE-80CD-19601540A269}"/>
                    </a:ext>
                  </a:extLst>
                </p:cNvPr>
                <p:cNvGrpSpPr/>
                <p:nvPr/>
              </p:nvGrpSpPr>
              <p:grpSpPr>
                <a:xfrm>
                  <a:off x="1431643" y="3281958"/>
                  <a:ext cx="2043969" cy="1656207"/>
                  <a:chOff x="1431643" y="3281958"/>
                  <a:chExt cx="2043969" cy="1656207"/>
                </a:xfrm>
              </p:grpSpPr>
              <p:pic>
                <p:nvPicPr>
                  <p:cNvPr id="19" name="Picture 18" descr="A picture containing screenshot&#10;&#10;Description generated with very high confidence">
                    <a:extLst>
                      <a:ext uri="{FF2B5EF4-FFF2-40B4-BE49-F238E27FC236}">
                        <a16:creationId xmlns:a16="http://schemas.microsoft.com/office/drawing/2014/main" xmlns="" id="{B488F8C1-59C4-4185-BB94-8B169F04D9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431643" y="3281958"/>
                    <a:ext cx="2043969" cy="1656207"/>
                  </a:xfrm>
                  <a:prstGeom prst="rect">
                    <a:avLst/>
                  </a:prstGeom>
                  <a:ln>
                    <a:noFill/>
                  </a:ln>
                  <a:effectLst/>
                </p:spPr>
              </p:pic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xmlns="" id="{419D4D44-E65D-47B0-8167-B0C51235A6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780041" y="3296863"/>
                    <a:ext cx="695571" cy="210345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6" name="Picture 15" descr="A picture containing screenshot&#10;&#10;Description generated with very high confidence">
                <a:extLst>
                  <a:ext uri="{FF2B5EF4-FFF2-40B4-BE49-F238E27FC236}">
                    <a16:creationId xmlns:a16="http://schemas.microsoft.com/office/drawing/2014/main" xmlns="" id="{DA84997D-92BC-4E93-995A-AC47F05E2D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55756" y="3308974"/>
                <a:ext cx="1902248" cy="174174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xmlns="" id="{59F098CA-CB3B-4D2D-961E-5AA6DEAB4935}"/>
              </a:ext>
            </a:extLst>
          </p:cNvPr>
          <p:cNvSpPr/>
          <p:nvPr/>
        </p:nvSpPr>
        <p:spPr bwMode="auto">
          <a:xfrm>
            <a:off x="189837" y="3416054"/>
            <a:ext cx="1609966" cy="1139699"/>
          </a:xfrm>
          <a:prstGeom prst="wedgeRoundRectCallout">
            <a:avLst>
              <a:gd name="adj1" fmla="val -58517"/>
              <a:gd name="adj2" fmla="val 63528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Focus on key data using Pinch to zoom Chart</a:t>
            </a:r>
          </a:p>
        </p:txBody>
      </p:sp>
      <p:sp>
        <p:nvSpPr>
          <p:cNvPr id="84" name="Speech Bubble: Rectangle with Corners Rounded 83">
            <a:extLst>
              <a:ext uri="{FF2B5EF4-FFF2-40B4-BE49-F238E27FC236}">
                <a16:creationId xmlns:a16="http://schemas.microsoft.com/office/drawing/2014/main" xmlns="" id="{C0B2A2C3-EB95-416E-B254-459F6AD87697}"/>
              </a:ext>
            </a:extLst>
          </p:cNvPr>
          <p:cNvSpPr/>
          <p:nvPr/>
        </p:nvSpPr>
        <p:spPr bwMode="auto">
          <a:xfrm>
            <a:off x="393199" y="5151152"/>
            <a:ext cx="1609966" cy="917277"/>
          </a:xfrm>
          <a:prstGeom prst="wedgeRoundRectCallout">
            <a:avLst>
              <a:gd name="adj1" fmla="val 59886"/>
              <a:gd name="adj2" fmla="val 72651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Integrated Chart and List </a:t>
            </a:r>
          </a:p>
        </p:txBody>
      </p:sp>
    </p:spTree>
    <p:extLst>
      <p:ext uri="{BB962C8B-B14F-4D97-AF65-F5344CB8AC3E}">
        <p14:creationId xmlns:p14="http://schemas.microsoft.com/office/powerpoint/2010/main" val="66835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7.53127E-7 1.65229E-6 L 0.2142 0.2315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710" y="115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fill="hold" grpId="0" nodeType="clickEffect" p14:presetBounceEnd="515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25836E-6 -4.67544E-6 L 0.81708 0.00205 " pathEditMode="relative" rAng="0" ptsTypes="AA" p14:bounceEnd="51500">
                                          <p:cBhvr>
                                            <p:cTn id="1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848" y="9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7661E-6 1.93827E-6 L 0.1325 -0.02361 " pathEditMode="relative" rAng="0" ptsTypes="AA" p14:bounceEnd="52000">
                                          <p:cBhvr>
                                            <p:cTn id="14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25" y="-11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21" grpId="0" animBg="1"/>
          <p:bldP spid="84" grpId="0" animBg="1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7.53127E-7 1.65229E-6 L 0.2142 0.2315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710" y="115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25836E-6 -4.67544E-6 L 0.81708 0.0020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848" y="9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7661E-6 1.93827E-6 L 0.1325 -0.02361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25" y="-11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21" grpId="0" animBg="1"/>
          <p:bldP spid="84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996E9B52-C26D-4D53-B988-55617C4118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7437" y="1359481"/>
            <a:ext cx="2049825" cy="4885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CD94D11-B2F1-4E51-9D23-584EADDD04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57" t="30110" r="33114"/>
          <a:stretch/>
        </p:blipFill>
        <p:spPr>
          <a:xfrm>
            <a:off x="6446837" y="1001943"/>
            <a:ext cx="2433251" cy="4781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25B7EBB-A462-4E0F-97CB-890D85CD06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1037" y="1668560"/>
            <a:ext cx="2525707" cy="4781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AE21757B-8E62-4839-876E-355F82408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Charts new controls on mobile 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xmlns="" id="{F5CE0FF9-11FA-4A8B-B900-E3C2C6CF4B85}"/>
              </a:ext>
            </a:extLst>
          </p:cNvPr>
          <p:cNvSpPr/>
          <p:nvPr/>
        </p:nvSpPr>
        <p:spPr>
          <a:xfrm>
            <a:off x="276570" y="3140180"/>
            <a:ext cx="1856451" cy="661881"/>
          </a:xfrm>
          <a:prstGeom prst="wedgeRoundRectCallout">
            <a:avLst>
              <a:gd name="adj1" fmla="val 47882"/>
              <a:gd name="adj2" fmla="val 91938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More Chart types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xmlns="" id="{DBD15EAC-3AA3-4141-BDBF-0704D4D28E87}"/>
              </a:ext>
            </a:extLst>
          </p:cNvPr>
          <p:cNvSpPr/>
          <p:nvPr/>
        </p:nvSpPr>
        <p:spPr>
          <a:xfrm>
            <a:off x="-1" y="4059220"/>
            <a:ext cx="1674078" cy="750844"/>
          </a:xfrm>
          <a:prstGeom prst="wedgeRoundRectCallout">
            <a:avLst>
              <a:gd name="adj1" fmla="val -47218"/>
              <a:gd name="adj2" fmla="val 78714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Activity Timeline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xmlns="" id="{A2AD7FC7-1CC4-48F5-99DC-BFBDCFE2DD87}"/>
              </a:ext>
            </a:extLst>
          </p:cNvPr>
          <p:cNvSpPr/>
          <p:nvPr/>
        </p:nvSpPr>
        <p:spPr>
          <a:xfrm>
            <a:off x="276569" y="5391619"/>
            <a:ext cx="1856451" cy="660263"/>
          </a:xfrm>
          <a:prstGeom prst="wedgeRoundRectCallout">
            <a:avLst>
              <a:gd name="adj1" fmla="val 42399"/>
              <a:gd name="adj2" fmla="val 77725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Relationship Assistant</a:t>
            </a:r>
          </a:p>
        </p:txBody>
      </p:sp>
    </p:spTree>
    <p:extLst>
      <p:ext uri="{BB962C8B-B14F-4D97-AF65-F5344CB8AC3E}">
        <p14:creationId xmlns:p14="http://schemas.microsoft.com/office/powerpoint/2010/main" val="407376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854E-6 -1.62506E-6 L 0.1856 -0.3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0" y="-15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70564E-7 1.69315E-6 L 0.59816 -0.460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8" y="-23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854E-6 4.51203E-6 L 0.76997 -0.63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99" y="-31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4240F-29BA-4D82-80D7-196B1F9E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Interactive Dashboard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DDBAB1F-811C-4584-AE60-65BAAA8B71FC}"/>
              </a:ext>
            </a:extLst>
          </p:cNvPr>
          <p:cNvGrpSpPr/>
          <p:nvPr/>
        </p:nvGrpSpPr>
        <p:grpSpPr>
          <a:xfrm>
            <a:off x="3501900" y="525446"/>
            <a:ext cx="3596466" cy="6469079"/>
            <a:chOff x="1409889" y="854865"/>
            <a:chExt cx="2927927" cy="52578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0165E2C8-71CE-4BD8-87D5-E2BDDDE92F91}"/>
                </a:ext>
              </a:extLst>
            </p:cNvPr>
            <p:cNvGrpSpPr/>
            <p:nvPr/>
          </p:nvGrpSpPr>
          <p:grpSpPr>
            <a:xfrm>
              <a:off x="1409889" y="854865"/>
              <a:ext cx="2927927" cy="5257800"/>
              <a:chOff x="5343714" y="978530"/>
              <a:chExt cx="2927927" cy="52578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84A9C97D-2A19-4736-901C-C79CD8D9EF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43714" y="978530"/>
                <a:ext cx="2927927" cy="525780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48B026EE-D3A4-4349-971D-3A8B418A3A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19414" y="2120418"/>
                <a:ext cx="2154817" cy="3360303"/>
              </a:xfrm>
              <a:prstGeom prst="rect">
                <a:avLst/>
              </a:prstGeom>
            </p:spPr>
          </p:pic>
          <p:pic>
            <p:nvPicPr>
              <p:cNvPr id="9" name="Shape 197">
                <a:extLst>
                  <a:ext uri="{FF2B5EF4-FFF2-40B4-BE49-F238E27FC236}">
                    <a16:creationId xmlns:a16="http://schemas.microsoft.com/office/drawing/2014/main" xmlns="" id="{92565346-8ED9-4DC2-9A0A-36F106039DC7}"/>
                  </a:ext>
                </a:extLst>
              </p:cNvPr>
              <p:cNvPicPr preferRelativeResize="0"/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09890" y="5181272"/>
                <a:ext cx="2174310" cy="299449"/>
              </a:xfrm>
              <a:prstGeom prst="rect">
                <a:avLst/>
              </a:prstGeom>
              <a:solidFill>
                <a:schemeClr val="accent4">
                  <a:lumMod val="75000"/>
                  <a:alpha val="80000"/>
                </a:schemeClr>
              </a:solidFill>
              <a:ln>
                <a:noFill/>
              </a:ln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A40663B-4FD2-4199-938E-1DE9F9B57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5189" y="1586822"/>
              <a:ext cx="2151812" cy="40993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7256086-4B68-41C4-8ADD-169EE22E37C5}"/>
              </a:ext>
            </a:extLst>
          </p:cNvPr>
          <p:cNvGrpSpPr/>
          <p:nvPr/>
        </p:nvGrpSpPr>
        <p:grpSpPr>
          <a:xfrm>
            <a:off x="7481423" y="121916"/>
            <a:ext cx="3515658" cy="6244657"/>
            <a:chOff x="5343714" y="730818"/>
            <a:chExt cx="2927927" cy="52578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2C5CE194-AD06-46CC-A42A-B149362DC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3714" y="730818"/>
              <a:ext cx="2927927" cy="52578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121F2AD0-80C4-4223-9A33-A9719F934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19014" y="1462775"/>
              <a:ext cx="2151812" cy="4099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EF2E761-668F-4ACD-9F7C-550A1EC5F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19014" y="1872706"/>
              <a:ext cx="2160897" cy="3360303"/>
            </a:xfrm>
            <a:prstGeom prst="rect">
              <a:avLst/>
            </a:prstGeom>
          </p:spPr>
        </p:pic>
        <p:pic>
          <p:nvPicPr>
            <p:cNvPr id="23" name="Shape 197">
              <a:extLst>
                <a:ext uri="{FF2B5EF4-FFF2-40B4-BE49-F238E27FC236}">
                  <a16:creationId xmlns:a16="http://schemas.microsoft.com/office/drawing/2014/main" xmlns="" id="{AB35BB47-864F-44FF-A000-58B5853557E9}"/>
                </a:ext>
              </a:extLst>
            </p:cNvPr>
            <p:cNvPicPr preferRelativeResize="0"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9890" y="4933560"/>
              <a:ext cx="2174310" cy="299449"/>
            </a:xfrm>
            <a:prstGeom prst="rect">
              <a:avLst/>
            </a:pr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</p:pic>
      </p:grp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xmlns="" id="{7DC98113-FC9A-419E-A673-CC4AD9F51614}"/>
              </a:ext>
            </a:extLst>
          </p:cNvPr>
          <p:cNvSpPr/>
          <p:nvPr/>
        </p:nvSpPr>
        <p:spPr bwMode="auto">
          <a:xfrm>
            <a:off x="231751" y="2608512"/>
            <a:ext cx="1887913" cy="1028995"/>
          </a:xfrm>
          <a:prstGeom prst="wedgeRoundRectCallout">
            <a:avLst>
              <a:gd name="adj1" fmla="val 48660"/>
              <a:gd name="adj2" fmla="val 70926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Visual filters to focus on key cases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xmlns="" id="{4D02F795-9FB1-495B-B707-E5A70776641F}"/>
              </a:ext>
            </a:extLst>
          </p:cNvPr>
          <p:cNvSpPr/>
          <p:nvPr/>
        </p:nvSpPr>
        <p:spPr bwMode="auto">
          <a:xfrm>
            <a:off x="247699" y="4183201"/>
            <a:ext cx="1871965" cy="1285939"/>
          </a:xfrm>
          <a:prstGeom prst="wedgeRoundRectCallout">
            <a:avLst>
              <a:gd name="adj1" fmla="val -53841"/>
              <a:gd name="adj2" fmla="val 69056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Drill into steam list with data dense card forms</a:t>
            </a:r>
          </a:p>
        </p:txBody>
      </p:sp>
    </p:spTree>
    <p:extLst>
      <p:ext uri="{BB962C8B-B14F-4D97-AF65-F5344CB8AC3E}">
        <p14:creationId xmlns:p14="http://schemas.microsoft.com/office/powerpoint/2010/main" val="83528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535E-8 3.32274E-6 L 0.16862 -0.093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5" y="-4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1049E-6 1.77485E-6 L 0.81044 -0.317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16" y="-158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rning" descr="Warning icon" title="Icon"/>
          <p:cNvSpPr>
            <a:spLocks noChangeAspect="1" noEditPoints="1"/>
          </p:cNvSpPr>
          <p:nvPr/>
        </p:nvSpPr>
        <p:spPr bwMode="auto">
          <a:xfrm>
            <a:off x="457200" y="488050"/>
            <a:ext cx="485227" cy="400471"/>
          </a:xfrm>
          <a:custGeom>
            <a:avLst/>
            <a:gdLst>
              <a:gd name="T0" fmla="*/ 178 w 229"/>
              <a:gd name="T1" fmla="*/ 103 h 189"/>
              <a:gd name="T2" fmla="*/ 229 w 229"/>
              <a:gd name="T3" fmla="*/ 189 h 189"/>
              <a:gd name="T4" fmla="*/ 0 w 229"/>
              <a:gd name="T5" fmla="*/ 189 h 189"/>
              <a:gd name="T6" fmla="*/ 117 w 229"/>
              <a:gd name="T7" fmla="*/ 0 h 189"/>
              <a:gd name="T8" fmla="*/ 178 w 229"/>
              <a:gd name="T9" fmla="*/ 103 h 189"/>
              <a:gd name="T10" fmla="*/ 118 w 229"/>
              <a:gd name="T11" fmla="*/ 53 h 189"/>
              <a:gd name="T12" fmla="*/ 118 w 229"/>
              <a:gd name="T13" fmla="*/ 138 h 189"/>
              <a:gd name="T14" fmla="*/ 118 w 229"/>
              <a:gd name="T15" fmla="*/ 156 h 189"/>
              <a:gd name="T16" fmla="*/ 118 w 229"/>
              <a:gd name="T17" fmla="*/ 16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9" h="189">
                <a:moveTo>
                  <a:pt x="178" y="103"/>
                </a:moveTo>
                <a:lnTo>
                  <a:pt x="229" y="189"/>
                </a:lnTo>
                <a:lnTo>
                  <a:pt x="0" y="189"/>
                </a:lnTo>
                <a:lnTo>
                  <a:pt x="117" y="0"/>
                </a:lnTo>
                <a:lnTo>
                  <a:pt x="178" y="103"/>
                </a:lnTo>
                <a:moveTo>
                  <a:pt x="118" y="53"/>
                </a:moveTo>
                <a:lnTo>
                  <a:pt x="118" y="138"/>
                </a:lnTo>
                <a:moveTo>
                  <a:pt x="118" y="156"/>
                </a:moveTo>
                <a:lnTo>
                  <a:pt x="118" y="167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2423" y="295274"/>
            <a:ext cx="11111779" cy="917575"/>
          </a:xfrm>
        </p:spPr>
        <p:txBody>
          <a:bodyPr/>
          <a:lstStyle/>
          <a:p>
            <a:r>
              <a:rPr lang="en-US" dirty="0">
                <a:gradFill>
                  <a:gsLst>
                    <a:gs pos="14935">
                      <a:schemeClr val="accent3"/>
                    </a:gs>
                    <a:gs pos="31818">
                      <a:schemeClr val="accent3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Attention: PLEASE READ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74637" y="1212849"/>
            <a:ext cx="11887201" cy="5227297"/>
          </a:xfrm>
          <a:prstGeom prst="rect">
            <a:avLst/>
          </a:prstGeom>
        </p:spPr>
        <p:txBody>
          <a:bodyPr wrap="square" lIns="182880" tIns="146304" rIns="182880" bIns="146304"/>
          <a:lstStyle>
            <a:lvl1pPr marL="339725" marR="0" indent="-33972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-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3088" marR="0" indent="-233363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8513" marR="0" indent="-22542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>
                <a:tab pos="798513" algn="l"/>
              </a:tabLst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30288" marR="0" indent="-2317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5713" marR="0" indent="-22542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>
                <a:tab pos="1255713" algn="l"/>
              </a:tabLst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56" b="1" dirty="0">
                <a:gradFill>
                  <a:gsLst>
                    <a:gs pos="2655">
                      <a:srgbClr val="FFFFFF"/>
                    </a:gs>
                    <a:gs pos="26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Photography and copyright infringement.</a:t>
            </a:r>
          </a:p>
          <a:p>
            <a:pPr marL="0" indent="0">
              <a:spcBef>
                <a:spcPts val="1836"/>
              </a:spcBef>
              <a:buNone/>
            </a:pPr>
            <a:r>
              <a:rPr lang="en-US" sz="2400" dirty="0">
                <a:gradFill>
                  <a:gsLst>
                    <a:gs pos="2655">
                      <a:srgbClr val="FFFFFF"/>
                    </a:gs>
                    <a:gs pos="26000">
                      <a:srgbClr val="FFFFFF"/>
                    </a:gs>
                  </a:gsLst>
                  <a:lin ang="5400000" scaled="0"/>
                </a:gradFill>
                <a:latin typeface="+mn-lt"/>
              </a:rPr>
              <a:t>Using imagery from movies, television, music and pop-culture is illegal, unless purchased, licensed or by express written consent from the owner. Please </a:t>
            </a:r>
            <a:r>
              <a:rPr lang="en-US" sz="2400" dirty="0">
                <a:gradFill>
                  <a:gsLst>
                    <a:gs pos="94156">
                      <a:schemeClr val="accent3"/>
                    </a:gs>
                    <a:gs pos="79646">
                      <a:schemeClr val="accent3"/>
                    </a:gs>
                  </a:gsLst>
                  <a:lin ang="5400000" scaled="0"/>
                </a:gradFill>
                <a:latin typeface="+mn-lt"/>
              </a:rPr>
              <a:t>do not include unlicensed imagery</a:t>
            </a:r>
            <a:r>
              <a:rPr lang="en-US" sz="2400" dirty="0">
                <a:gradFill>
                  <a:gsLst>
                    <a:gs pos="79646">
                      <a:schemeClr val="accent5"/>
                    </a:gs>
                    <a:gs pos="70000">
                      <a:schemeClr val="accent5"/>
                    </a:gs>
                  </a:gsLst>
                  <a:lin ang="5400000" scaled="0"/>
                </a:gradFill>
                <a:latin typeface="+mn-lt"/>
              </a:rPr>
              <a:t> </a:t>
            </a:r>
            <a:r>
              <a:rPr lang="en-US" sz="2400" dirty="0">
                <a:gradFill>
                  <a:gsLst>
                    <a:gs pos="2655">
                      <a:srgbClr val="FFFFFF"/>
                    </a:gs>
                    <a:gs pos="26000">
                      <a:srgbClr val="FFFFFF"/>
                    </a:gs>
                  </a:gsLst>
                  <a:lin ang="5400000" scaled="0"/>
                </a:gradFill>
                <a:latin typeface="+mn-lt"/>
              </a:rPr>
              <a:t>in your presentation. </a:t>
            </a:r>
          </a:p>
          <a:p>
            <a:pPr marL="0" indent="0">
              <a:spcBef>
                <a:spcPts val="1836"/>
              </a:spcBef>
              <a:buNone/>
            </a:pPr>
            <a:r>
              <a:rPr lang="en-US" sz="2400" dirty="0">
                <a:gradFill>
                  <a:gsLst>
                    <a:gs pos="2655">
                      <a:srgbClr val="FFFFFF"/>
                    </a:gs>
                    <a:gs pos="26000">
                      <a:srgbClr val="FFFFFF"/>
                    </a:gs>
                  </a:gsLst>
                  <a:lin ang="5400000" scaled="0"/>
                </a:gradFill>
                <a:latin typeface="+mn-lt"/>
              </a:rPr>
              <a:t>Sessions with questionable imagery </a:t>
            </a:r>
            <a:r>
              <a:rPr lang="en-US" sz="2400" u="sng" dirty="0">
                <a:gradFill>
                  <a:gsLst>
                    <a:gs pos="94156">
                      <a:schemeClr val="accent3"/>
                    </a:gs>
                    <a:gs pos="79646">
                      <a:schemeClr val="accent3"/>
                    </a:gs>
                  </a:gsLst>
                  <a:lin ang="5400000" scaled="0"/>
                </a:gradFill>
                <a:latin typeface="+mn-lt"/>
              </a:rPr>
              <a:t>will not be published </a:t>
            </a:r>
            <a:r>
              <a:rPr lang="en-US" sz="2400" dirty="0">
                <a:gradFill>
                  <a:gsLst>
                    <a:gs pos="2655">
                      <a:srgbClr val="FFFFFF"/>
                    </a:gs>
                    <a:gs pos="26000">
                      <a:srgbClr val="FFFFFF"/>
                    </a:gs>
                  </a:gsLst>
                  <a:lin ang="5400000" scaled="0"/>
                </a:gradFill>
                <a:latin typeface="+mn-lt"/>
              </a:rPr>
              <a:t>until resolved. The speaker will be contacted via email for immediate resolution. If additional costs are incurred in editing, an I/O Code will be required.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u="sng" dirty="0">
              <a:gradFill>
                <a:gsLst>
                  <a:gs pos="2655">
                    <a:srgbClr val="FFFFFF"/>
                  </a:gs>
                  <a:gs pos="26000">
                    <a:srgbClr val="FFFFFF"/>
                  </a:gs>
                </a:gsLst>
                <a:lin ang="5400000" scaled="0"/>
              </a:gra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gradFill>
                  <a:gsLst>
                    <a:gs pos="2655">
                      <a:srgbClr val="FFFFFF"/>
                    </a:gs>
                    <a:gs pos="26000">
                      <a:srgbClr val="FFFFFF"/>
                    </a:gs>
                  </a:gsLst>
                  <a:lin ang="5400000" scaled="0"/>
                </a:gradFill>
                <a:latin typeface="+mn-lt"/>
              </a:rPr>
              <a:t>If you have any questions regarding your imagery please contact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gradFill>
                  <a:gsLst>
                    <a:gs pos="2655">
                      <a:srgbClr val="FFFFFF"/>
                    </a:gs>
                    <a:gs pos="26000">
                      <a:srgbClr val="FFFFFF"/>
                    </a:gs>
                  </a:gsLst>
                  <a:lin ang="5400000" scaled="0"/>
                </a:gradFill>
                <a:latin typeface="+mn-lt"/>
                <a:hlinkClick r:id="rId3"/>
              </a:rPr>
              <a:t>Media Acquisitions</a:t>
            </a:r>
            <a:r>
              <a:rPr lang="en-US" sz="2400" dirty="0">
                <a:gradFill>
                  <a:gsLst>
                    <a:gs pos="2655">
                      <a:srgbClr val="FFFFFF"/>
                    </a:gs>
                    <a:gs pos="26000">
                      <a:srgbClr val="FFFFFF"/>
                    </a:gs>
                  </a:gsLst>
                  <a:lin ang="5400000" scaled="0"/>
                </a:gradFill>
                <a:latin typeface="+mn-lt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gradFill>
                  <a:gsLst>
                    <a:gs pos="2655">
                      <a:srgbClr val="FFFFFF"/>
                    </a:gs>
                    <a:gs pos="26000">
                      <a:srgbClr val="FFFFFF"/>
                    </a:gs>
                  </a:gsLst>
                  <a:lin ang="5400000" scaled="0"/>
                </a:gradFill>
                <a:latin typeface="+mn-lt"/>
              </a:rPr>
              <a:t>Music Sound Video Acquisitions: </a:t>
            </a:r>
            <a:r>
              <a:rPr lang="en-US" sz="2400" dirty="0">
                <a:gradFill>
                  <a:gsLst>
                    <a:gs pos="2655">
                      <a:srgbClr val="FFFFFF"/>
                    </a:gs>
                    <a:gs pos="26000">
                      <a:srgbClr val="FFFFFF"/>
                    </a:gs>
                  </a:gsLst>
                  <a:lin ang="5400000" scaled="0"/>
                </a:gradFill>
                <a:latin typeface="+mn-lt"/>
                <a:hlinkClick r:id="rId4"/>
              </a:rPr>
              <a:t>musovid@microsoft.com</a:t>
            </a:r>
            <a:r>
              <a:rPr lang="en-US" sz="2400" dirty="0">
                <a:gradFill>
                  <a:gsLst>
                    <a:gs pos="2655">
                      <a:srgbClr val="FFFFFF"/>
                    </a:gs>
                    <a:gs pos="26000">
                      <a:srgbClr val="FFFFFF"/>
                    </a:gs>
                  </a:gsLst>
                  <a:lin ang="5400000" scaled="0"/>
                </a:gradFill>
                <a:latin typeface="+mn-lt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u="sng" dirty="0">
              <a:gradFill>
                <a:gsLst>
                  <a:gs pos="2655">
                    <a:srgbClr val="FFFFFF"/>
                  </a:gs>
                  <a:gs pos="26000">
                    <a:srgbClr val="FFFFFF"/>
                  </a:gs>
                </a:gsLst>
                <a:lin ang="5400000" scaled="0"/>
              </a:gra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u="sng" dirty="0">
                <a:gradFill>
                  <a:gsLst>
                    <a:gs pos="2655">
                      <a:srgbClr val="FFFFFF"/>
                    </a:gs>
                    <a:gs pos="26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The PPT deck and Recording </a:t>
            </a:r>
            <a:r>
              <a:rPr lang="en-US" sz="2400" u="sng" dirty="0">
                <a:gradFill>
                  <a:gsLst>
                    <a:gs pos="94156">
                      <a:schemeClr val="accent3"/>
                    </a:gs>
                    <a:gs pos="79646">
                      <a:schemeClr val="accent3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will not be published</a:t>
            </a:r>
            <a:r>
              <a:rPr lang="en-US" sz="2400" b="1" u="sng" dirty="0">
                <a:gradFill>
                  <a:gsLst>
                    <a:gs pos="2655">
                      <a:srgbClr val="FFFFFF"/>
                    </a:gs>
                    <a:gs pos="26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 until the editing is complete.</a:t>
            </a:r>
          </a:p>
        </p:txBody>
      </p:sp>
    </p:spTree>
    <p:extLst>
      <p:ext uri="{BB962C8B-B14F-4D97-AF65-F5344CB8AC3E}">
        <p14:creationId xmlns:p14="http://schemas.microsoft.com/office/powerpoint/2010/main" val="1927208949"/>
      </p:ext>
    </p:extLst>
  </p:cSld>
  <p:clrMapOvr>
    <a:masterClrMapping/>
  </p:clrMapOvr>
  <p:transition xmlns:p14="http://schemas.microsoft.com/office/powerpoint/2010/main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445317D-B595-4049-AF6D-147D0939D975}"/>
              </a:ext>
            </a:extLst>
          </p:cNvPr>
          <p:cNvGrpSpPr/>
          <p:nvPr/>
        </p:nvGrpSpPr>
        <p:grpSpPr>
          <a:xfrm>
            <a:off x="2453728" y="290506"/>
            <a:ext cx="2996578" cy="5214105"/>
            <a:chOff x="877402" y="588682"/>
            <a:chExt cx="2794306" cy="499886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423D7525-3783-421E-ABCF-70BB38164A71}"/>
                </a:ext>
              </a:extLst>
            </p:cNvPr>
            <p:cNvGrpSpPr/>
            <p:nvPr/>
          </p:nvGrpSpPr>
          <p:grpSpPr>
            <a:xfrm>
              <a:off x="877402" y="588682"/>
              <a:ext cx="2794306" cy="4998868"/>
              <a:chOff x="1009981" y="588682"/>
              <a:chExt cx="2794306" cy="499886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F0965083-362F-4F6A-8417-5298E84A91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9981" y="588682"/>
                <a:ext cx="2794306" cy="4998868"/>
              </a:xfrm>
              <a:prstGeom prst="rect">
                <a:avLst/>
              </a:prstGeom>
            </p:spPr>
          </p:pic>
          <p:pic>
            <p:nvPicPr>
              <p:cNvPr id="12" name="Shape 197">
                <a:extLst>
                  <a:ext uri="{FF2B5EF4-FFF2-40B4-BE49-F238E27FC236}">
                    <a16:creationId xmlns:a16="http://schemas.microsoft.com/office/drawing/2014/main" xmlns="" id="{153C3C96-5B10-4966-AADF-657D728F9FB9}"/>
                  </a:ext>
                </a:extLst>
              </p:cNvPr>
              <p:cNvPicPr preferRelativeResize="0"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65386" y="4573824"/>
                <a:ext cx="2061598" cy="283926"/>
              </a:xfrm>
              <a:prstGeom prst="rect">
                <a:avLst/>
              </a:prstGeom>
              <a:solidFill>
                <a:schemeClr val="accent4">
                  <a:lumMod val="75000"/>
                  <a:alpha val="80000"/>
                </a:schemeClr>
              </a:solidFill>
              <a:ln>
                <a:noFill/>
              </a:ln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995B0F0-1342-41A5-B8B8-F6F3DF52CD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327" t="30899" r="34017" b="24638"/>
            <a:stretch/>
          </p:blipFill>
          <p:spPr>
            <a:xfrm>
              <a:off x="1237571" y="2152435"/>
              <a:ext cx="2055384" cy="270531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5E82A6BC-13F9-4E3F-9C42-C6AFC47F0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8534" y="1302090"/>
              <a:ext cx="2066925" cy="838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FCB9F697-0458-49B9-92AC-FB96E2C903AD}"/>
              </a:ext>
            </a:extLst>
          </p:cNvPr>
          <p:cNvGrpSpPr/>
          <p:nvPr/>
        </p:nvGrpSpPr>
        <p:grpSpPr>
          <a:xfrm>
            <a:off x="9292196" y="336305"/>
            <a:ext cx="3016902" cy="5041812"/>
            <a:chOff x="9184076" y="627062"/>
            <a:chExt cx="2794306" cy="49988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ADBF460-7961-4B19-9E4D-B8FEB61ED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4076" y="627062"/>
              <a:ext cx="2794306" cy="4998868"/>
            </a:xfrm>
            <a:prstGeom prst="rect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6EA0F0AE-D52C-41AD-8A88-779899B0B789}"/>
                </a:ext>
              </a:extLst>
            </p:cNvPr>
            <p:cNvGrpSpPr/>
            <p:nvPr/>
          </p:nvGrpSpPr>
          <p:grpSpPr>
            <a:xfrm>
              <a:off x="9547767" y="1292464"/>
              <a:ext cx="2066925" cy="3603666"/>
              <a:chOff x="9547767" y="1292464"/>
              <a:chExt cx="2066925" cy="3603666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xmlns="" id="{6C29A501-F323-4E08-A43D-D1665AA87A7E}"/>
                  </a:ext>
                </a:extLst>
              </p:cNvPr>
              <p:cNvGrpSpPr/>
              <p:nvPr/>
            </p:nvGrpSpPr>
            <p:grpSpPr>
              <a:xfrm>
                <a:off x="9567486" y="2100185"/>
                <a:ext cx="2047206" cy="2795945"/>
                <a:chOff x="9560146" y="1830095"/>
                <a:chExt cx="2047206" cy="2795945"/>
              </a:xfrm>
            </p:grpSpPr>
            <p:pic>
              <p:nvPicPr>
                <p:cNvPr id="21" name="Content Placeholder 3">
                  <a:extLst>
                    <a:ext uri="{FF2B5EF4-FFF2-40B4-BE49-F238E27FC236}">
                      <a16:creationId xmlns:a16="http://schemas.microsoft.com/office/drawing/2014/main" xmlns="" id="{BA936BA4-17A1-4D51-80E8-065FFD5D23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3389" t="30263" r="33387" b="21103"/>
                <a:stretch/>
              </p:blipFill>
              <p:spPr>
                <a:xfrm>
                  <a:off x="9560146" y="1830095"/>
                  <a:ext cx="2046235" cy="27959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xmlns="" id="{3F9B91B2-24A9-45CD-9047-46CD086D87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634541" y="2149815"/>
                  <a:ext cx="1901952" cy="706591"/>
                </a:xfrm>
                <a:prstGeom prst="rect">
                  <a:avLst/>
                </a:prstGeom>
              </p:spPr>
            </p:pic>
            <p:pic>
              <p:nvPicPr>
                <p:cNvPr id="22" name="Content Placeholder 3">
                  <a:extLst>
                    <a:ext uri="{FF2B5EF4-FFF2-40B4-BE49-F238E27FC236}">
                      <a16:creationId xmlns:a16="http://schemas.microsoft.com/office/drawing/2014/main" xmlns="" id="{677941D6-41AF-4AF6-8836-54AD514F39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3389" t="62473" r="33387" b="6093"/>
                <a:stretch/>
              </p:blipFill>
              <p:spPr>
                <a:xfrm>
                  <a:off x="9561117" y="2818888"/>
                  <a:ext cx="2046235" cy="180715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xmlns="" id="{0AF1A38B-AF12-4677-A4D9-7E24B997FF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47767" y="1292464"/>
                <a:ext cx="2066925" cy="838200"/>
              </a:xfrm>
              <a:prstGeom prst="rect">
                <a:avLst/>
              </a:prstGeom>
            </p:spPr>
          </p:pic>
        </p:grpSp>
        <p:pic>
          <p:nvPicPr>
            <p:cNvPr id="15" name="Shape 197">
              <a:extLst>
                <a:ext uri="{FF2B5EF4-FFF2-40B4-BE49-F238E27FC236}">
                  <a16:creationId xmlns:a16="http://schemas.microsoft.com/office/drawing/2014/main" xmlns="" id="{D9ED3D39-B4A6-46B2-A759-629712D358DE}"/>
                </a:ext>
              </a:extLst>
            </p:cNvPr>
            <p:cNvPicPr preferRelativeResize="0"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9481" y="4612204"/>
              <a:ext cx="2061598" cy="283926"/>
            </a:xfrm>
            <a:prstGeom prst="rect">
              <a:avLst/>
            </a:pr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A730BBA-BC37-438A-BC64-F2F3FBD982EE}"/>
              </a:ext>
            </a:extLst>
          </p:cNvPr>
          <p:cNvGrpSpPr/>
          <p:nvPr/>
        </p:nvGrpSpPr>
        <p:grpSpPr>
          <a:xfrm>
            <a:off x="5772991" y="1415054"/>
            <a:ext cx="2971436" cy="5149627"/>
            <a:chOff x="5068175" y="1440026"/>
            <a:chExt cx="2794306" cy="499886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C564824-9BA4-4B20-8877-7DB1D2185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8175" y="1440026"/>
              <a:ext cx="2794306" cy="4998868"/>
            </a:xfrm>
            <a:prstGeom prst="rect">
              <a:avLst/>
            </a:prstGeom>
          </p:spPr>
        </p:pic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xmlns="" id="{5ED72A3C-73AA-45A5-83B9-05B3F692F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389" t="30263" r="33387" b="22181"/>
            <a:stretch/>
          </p:blipFill>
          <p:spPr>
            <a:xfrm>
              <a:off x="5409256" y="2947902"/>
              <a:ext cx="2069932" cy="2776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871CBCA1-839E-4EBB-9B59-A0AF90202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6876" y="2140290"/>
              <a:ext cx="2066925" cy="838200"/>
            </a:xfrm>
            <a:prstGeom prst="rect">
              <a:avLst/>
            </a:prstGeom>
          </p:spPr>
        </p:pic>
        <p:pic>
          <p:nvPicPr>
            <p:cNvPr id="18" name="Shape 197">
              <a:extLst>
                <a:ext uri="{FF2B5EF4-FFF2-40B4-BE49-F238E27FC236}">
                  <a16:creationId xmlns:a16="http://schemas.microsoft.com/office/drawing/2014/main" xmlns="" id="{65758401-7276-448A-90E7-0EDBFB9CD5FB}"/>
                </a:ext>
              </a:extLst>
            </p:cNvPr>
            <p:cNvPicPr preferRelativeResize="0"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3580" y="5425168"/>
              <a:ext cx="2061598" cy="283926"/>
            </a:xfrm>
            <a:prstGeom prst="rect">
              <a:avLst/>
            </a:pr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</p:pic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B24870FC-B78A-4D94-82BA-49322A2A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xmlns="" id="{5E5C9557-F63B-40A0-B0D6-477BE5F4BC47}"/>
              </a:ext>
            </a:extLst>
          </p:cNvPr>
          <p:cNvSpPr/>
          <p:nvPr/>
        </p:nvSpPr>
        <p:spPr>
          <a:xfrm>
            <a:off x="200616" y="3332489"/>
            <a:ext cx="1800543" cy="965434"/>
          </a:xfrm>
          <a:prstGeom prst="wedgeRoundRectCallout">
            <a:avLst>
              <a:gd name="adj1" fmla="val 53702"/>
              <a:gd name="adj2" fmla="val 68334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Visual filters to slice and dice the activities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7BEBBD39-C628-45B0-B2FA-4D58740DA04A}"/>
              </a:ext>
            </a:extLst>
          </p:cNvPr>
          <p:cNvSpPr/>
          <p:nvPr/>
        </p:nvSpPr>
        <p:spPr>
          <a:xfrm>
            <a:off x="41049" y="1822083"/>
            <a:ext cx="2050691" cy="1027358"/>
          </a:xfrm>
          <a:prstGeom prst="wedgeRoundRectCallout">
            <a:avLst>
              <a:gd name="adj1" fmla="val -47641"/>
              <a:gd name="adj2" fmla="val 70800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Combined view of Posts, Activities and Notes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xmlns="" id="{F88695B8-E705-401A-986A-8655D3E1DCB3}"/>
              </a:ext>
            </a:extLst>
          </p:cNvPr>
          <p:cNvSpPr/>
          <p:nvPr/>
        </p:nvSpPr>
        <p:spPr>
          <a:xfrm>
            <a:off x="41049" y="4602003"/>
            <a:ext cx="1629941" cy="1142878"/>
          </a:xfrm>
          <a:prstGeom prst="wedgeRoundRectCallout">
            <a:avLst>
              <a:gd name="adj1" fmla="val -48799"/>
              <a:gd name="adj2" fmla="val 66151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Catch up quickly with What you missed</a:t>
            </a:r>
          </a:p>
        </p:txBody>
      </p:sp>
    </p:spTree>
    <p:extLst>
      <p:ext uri="{BB962C8B-B14F-4D97-AF65-F5344CB8AC3E}">
        <p14:creationId xmlns:p14="http://schemas.microsoft.com/office/powerpoint/2010/main" val="1948724424"/>
      </p:ext>
    </p:extLst>
  </p:cSld>
  <p:clrMapOvr>
    <a:masterClrMapping/>
  </p:clrMapOvr>
  <p:transition xmlns:p14="http://schemas.microsoft.com/office/powerpoint/2010/main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63773E-8 -2.91421E-6 L 0.31976 -0.14253 " pathEditMode="relative" rAng="0" ptsTypes="AA" p14:bounceEnd="52000">
                                          <p:cBhvr>
                                            <p:cTn id="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982" y="-712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fill="hold" grpId="0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6548E-7 -2.64639E-6 L 0.33163 0.00363 " pathEditMode="relative" rAng="0" ptsTypes="AA" p14:bounceEnd="55000">
                                          <p:cBhvr>
                                            <p:cTn id="10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582" y="18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fill="hold" grpId="0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65509E-6 -3.17295E-6 L 0.85512 -0.5143 " pathEditMode="relative" rAng="0" ptsTypes="AA" p14:bounceEnd="53000">
                                          <p:cBhvr>
                                            <p:cTn id="14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2750" y="-2571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1" grpId="0" animBg="1"/>
          <p:bldP spid="23" grpId="0" animBg="1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63773E-8 -2.91421E-6 L 0.31976 -0.1425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982" y="-712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6548E-7 -2.64639E-6 L 0.33163 0.00363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582" y="18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65509E-6 -3.17295E-6 L 0.85512 -0.5143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2750" y="-2571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1" grpId="0" animBg="1"/>
          <p:bldP spid="23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7" y="2125677"/>
            <a:ext cx="11429999" cy="2179058"/>
          </a:xfrm>
        </p:spPr>
        <p:txBody>
          <a:bodyPr/>
          <a:lstStyle/>
          <a:p>
            <a:r>
              <a:rPr lang="en-US" dirty="0"/>
              <a:t>Dashboard &amp; Timeline Demo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FEA2FA-2D23-4486-8A76-C38824FC6D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549FFE2-4B6C-4128-BAA1-8A9B25AF97DC}"/>
              </a:ext>
            </a:extLst>
          </p:cNvPr>
          <p:cNvGrpSpPr/>
          <p:nvPr/>
        </p:nvGrpSpPr>
        <p:grpSpPr>
          <a:xfrm>
            <a:off x="4617172" y="7938"/>
            <a:ext cx="3889153" cy="6994524"/>
            <a:chOff x="1552115" y="525462"/>
            <a:chExt cx="2885455" cy="500545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7A1BE57A-A93B-456C-AE7A-13700A44D692}"/>
                </a:ext>
              </a:extLst>
            </p:cNvPr>
            <p:cNvGrpSpPr/>
            <p:nvPr/>
          </p:nvGrpSpPr>
          <p:grpSpPr>
            <a:xfrm>
              <a:off x="1552115" y="525462"/>
              <a:ext cx="2885455" cy="5005452"/>
              <a:chOff x="3046779" y="350653"/>
              <a:chExt cx="2885455" cy="500545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5194F882-B496-4C9B-ABCE-DE3AA0C02870}"/>
                  </a:ext>
                </a:extLst>
              </p:cNvPr>
              <p:cNvGrpSpPr/>
              <p:nvPr/>
            </p:nvGrpSpPr>
            <p:grpSpPr>
              <a:xfrm>
                <a:off x="3046779" y="350653"/>
                <a:ext cx="2885455" cy="5005452"/>
                <a:chOff x="6320800" y="1211263"/>
                <a:chExt cx="3232773" cy="5783263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xmlns="" id="{CE798516-38FB-4FBA-B7DB-7DA9240F2A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20800" y="1211263"/>
                  <a:ext cx="3232773" cy="5783263"/>
                </a:xfrm>
                <a:prstGeom prst="rect">
                  <a:avLst/>
                </a:prstGeom>
              </p:spPr>
            </p:pic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xmlns="" id="{268DFE6C-1557-4462-99FB-7F734EED31E6}"/>
                    </a:ext>
                  </a:extLst>
                </p:cNvPr>
                <p:cNvGrpSpPr/>
                <p:nvPr/>
              </p:nvGrpSpPr>
              <p:grpSpPr>
                <a:xfrm>
                  <a:off x="6719529" y="2034555"/>
                  <a:ext cx="2394307" cy="3886200"/>
                  <a:chOff x="6719529" y="2034555"/>
                  <a:chExt cx="2394307" cy="3886200"/>
                </a:xfrm>
              </p:grpSpPr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xmlns="" id="{07026D16-FB80-4CF4-AA90-336BE85BB0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19529" y="2034555"/>
                    <a:ext cx="2394307" cy="3886200"/>
                  </a:xfrm>
                  <a:prstGeom prst="rect">
                    <a:avLst/>
                  </a:prstGeom>
                </p:spPr>
              </p:pic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xmlns="" id="{994AE807-E73D-4A4A-8258-2561658F9371}"/>
                      </a:ext>
                    </a:extLst>
                  </p:cNvPr>
                  <p:cNvSpPr txBox="1">
                    <a:spLocks noChangeAspect="1"/>
                  </p:cNvSpPr>
                  <p:nvPr/>
                </p:nvSpPr>
                <p:spPr>
                  <a:xfrm>
                    <a:off x="6861589" y="2767441"/>
                    <a:ext cx="1437171" cy="19417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91440" tIns="0" rIns="182880" bIns="0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  <a:spcAft>
                        <a:spcPts val="600"/>
                      </a:spcAft>
                    </a:pPr>
                    <a:r>
                      <a:rPr lang="en-US" sz="1000" dirty="0"/>
                      <a:t>Bike</a:t>
                    </a:r>
                  </a:p>
                </p:txBody>
              </p:sp>
            </p:grpSp>
          </p:grpSp>
          <p:pic>
            <p:nvPicPr>
              <p:cNvPr id="28" name="Shape 197">
                <a:extLst>
                  <a:ext uri="{FF2B5EF4-FFF2-40B4-BE49-F238E27FC236}">
                    <a16:creationId xmlns:a16="http://schemas.microsoft.com/office/drawing/2014/main" xmlns="" id="{8EA2C540-64D0-4FB8-BF74-F2C8B2AAC362}"/>
                  </a:ext>
                </a:extLst>
              </p:cNvPr>
              <p:cNvPicPr preferRelativeResize="0"/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98915" y="4338960"/>
                <a:ext cx="2141746" cy="2901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FB9090EF-D3A4-48C9-9CF1-10A6D0CA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23016" y="4172272"/>
                <a:ext cx="336320" cy="165335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1B3B913-4061-415C-98A2-F11C4552D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9"/>
            <a:stretch/>
          </p:blipFill>
          <p:spPr>
            <a:xfrm>
              <a:off x="1916762" y="1236768"/>
              <a:ext cx="2116725" cy="327564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E010B80-274E-4487-BEE4-E7F93E8AA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04354" y="1325563"/>
              <a:ext cx="180975" cy="19050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DD432F87-2B2B-4209-82C5-2FE775DC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Forms and Navigation 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xmlns="" id="{7B8F5118-2046-481B-8A3B-70CC1CD587C1}"/>
              </a:ext>
            </a:extLst>
          </p:cNvPr>
          <p:cNvSpPr/>
          <p:nvPr/>
        </p:nvSpPr>
        <p:spPr bwMode="auto">
          <a:xfrm>
            <a:off x="329737" y="2292620"/>
            <a:ext cx="1774405" cy="786570"/>
          </a:xfrm>
          <a:prstGeom prst="wedgeRoundRectCallout">
            <a:avLst>
              <a:gd name="adj1" fmla="val 52784"/>
              <a:gd name="adj2" fmla="val 68502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Switch between forms</a:t>
            </a:r>
          </a:p>
        </p:txBody>
      </p: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xmlns="" id="{BCE1DADD-EEA0-4443-853F-D8C9E4B9B6B4}"/>
              </a:ext>
            </a:extLst>
          </p:cNvPr>
          <p:cNvSpPr/>
          <p:nvPr/>
        </p:nvSpPr>
        <p:spPr bwMode="auto">
          <a:xfrm>
            <a:off x="402654" y="4887015"/>
            <a:ext cx="1799124" cy="969588"/>
          </a:xfrm>
          <a:prstGeom prst="wedgeRoundRectCallout">
            <a:avLst>
              <a:gd name="adj1" fmla="val 45474"/>
              <a:gd name="adj2" fmla="val 71894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Full Quick View forms and card layout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xmlns="" id="{2D267897-B320-46E3-92A0-D766EC6536F3}"/>
              </a:ext>
            </a:extLst>
          </p:cNvPr>
          <p:cNvSpPr/>
          <p:nvPr/>
        </p:nvSpPr>
        <p:spPr bwMode="auto">
          <a:xfrm>
            <a:off x="36096" y="3580953"/>
            <a:ext cx="1973918" cy="990275"/>
          </a:xfrm>
          <a:prstGeom prst="wedgeRoundRectCallout">
            <a:avLst>
              <a:gd name="adj1" fmla="val -45824"/>
              <a:gd name="adj2" fmla="val 70906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Quickly navigate to tabs on the form </a:t>
            </a:r>
          </a:p>
        </p:txBody>
      </p:sp>
    </p:spTree>
    <p:extLst>
      <p:ext uri="{BB962C8B-B14F-4D97-AF65-F5344CB8AC3E}">
        <p14:creationId xmlns:p14="http://schemas.microsoft.com/office/powerpoint/2010/main" val="356102545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8757E-6 -1.78847E-6 L 0.35065 -0.296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26" y="-14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3028E-6 -1.57966E-6 L 0.6182 -0.339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4" y="-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281E-6 3.38629E-6 L 0.25121 -0.21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1" y="-10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1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EED2AEF-BE9E-4796-BE16-458BE5090CBC}"/>
              </a:ext>
            </a:extLst>
          </p:cNvPr>
          <p:cNvGrpSpPr/>
          <p:nvPr/>
        </p:nvGrpSpPr>
        <p:grpSpPr>
          <a:xfrm>
            <a:off x="2928130" y="130787"/>
            <a:ext cx="2999911" cy="5541287"/>
            <a:chOff x="949837" y="3701573"/>
            <a:chExt cx="1123597" cy="203477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F919E61A-DA2C-424E-8991-72BE08D3E70D}"/>
                </a:ext>
              </a:extLst>
            </p:cNvPr>
            <p:cNvGrpSpPr/>
            <p:nvPr/>
          </p:nvGrpSpPr>
          <p:grpSpPr>
            <a:xfrm>
              <a:off x="949837" y="3701573"/>
              <a:ext cx="1123597" cy="2034772"/>
              <a:chOff x="1552114" y="525461"/>
              <a:chExt cx="2885455" cy="5005452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83CC65D3-92B0-4C5D-B041-E4E4EA162D3E}"/>
                  </a:ext>
                </a:extLst>
              </p:cNvPr>
              <p:cNvGrpSpPr/>
              <p:nvPr/>
            </p:nvGrpSpPr>
            <p:grpSpPr>
              <a:xfrm>
                <a:off x="1552114" y="525461"/>
                <a:ext cx="2885455" cy="5005452"/>
                <a:chOff x="3046778" y="350652"/>
                <a:chExt cx="2885455" cy="5005452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xmlns="" id="{51B93282-D678-4C6C-BAA5-A0A2C4AAE11B}"/>
                    </a:ext>
                  </a:extLst>
                </p:cNvPr>
                <p:cNvGrpSpPr/>
                <p:nvPr/>
              </p:nvGrpSpPr>
              <p:grpSpPr>
                <a:xfrm>
                  <a:off x="3046778" y="350652"/>
                  <a:ext cx="2885455" cy="5005452"/>
                  <a:chOff x="6320799" y="1211261"/>
                  <a:chExt cx="3232773" cy="5783262"/>
                </a:xfrm>
              </p:grpSpPr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xmlns="" id="{4FE0D993-ED81-4540-8A20-111A2B22802F}"/>
                      </a:ext>
                    </a:extLst>
                  </p:cNvPr>
                  <p:cNvGrpSpPr/>
                  <p:nvPr/>
                </p:nvGrpSpPr>
                <p:grpSpPr>
                  <a:xfrm>
                    <a:off x="6719529" y="2034555"/>
                    <a:ext cx="2394307" cy="3886200"/>
                    <a:chOff x="6719529" y="2034555"/>
                    <a:chExt cx="2394307" cy="3886200"/>
                  </a:xfrm>
                </p:grpSpPr>
                <p:pic>
                  <p:nvPicPr>
                    <p:cNvPr id="48" name="Picture 47">
                      <a:extLst>
                        <a:ext uri="{FF2B5EF4-FFF2-40B4-BE49-F238E27FC236}">
                          <a16:creationId xmlns:a16="http://schemas.microsoft.com/office/drawing/2014/main" xmlns="" id="{28A3D044-68FD-45EA-9D5B-5366AB34F8E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719529" y="2034555"/>
                      <a:ext cx="2394307" cy="38862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xmlns="" id="{748C8B3C-976F-486A-8CEC-5499DDC000A1}"/>
                        </a:ext>
                      </a:extLst>
                    </p:cNvPr>
                    <p:cNvSpPr txBox="1">
                      <a:spLocks noChangeAspect="1"/>
                    </p:cNvSpPr>
                    <p:nvPr/>
                  </p:nvSpPr>
                  <p:spPr>
                    <a:xfrm>
                      <a:off x="6861589" y="2767441"/>
                      <a:ext cx="1437171" cy="19417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lIns="91440" tIns="0" rIns="182880" bIns="0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/>
                        <a:t>Bike</a:t>
                      </a:r>
                    </a:p>
                  </p:txBody>
                </p:sp>
              </p:grpSp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xmlns="" id="{5711810F-AAD1-450C-9038-B13FF6EE3B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20799" y="1211261"/>
                    <a:ext cx="3232773" cy="578326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4" name="Shape 197">
                  <a:extLst>
                    <a:ext uri="{FF2B5EF4-FFF2-40B4-BE49-F238E27FC236}">
                      <a16:creationId xmlns:a16="http://schemas.microsoft.com/office/drawing/2014/main" xmlns="" id="{50812869-A166-48BA-B4C6-7F78F28494C4}"/>
                    </a:ext>
                  </a:extLst>
                </p:cNvPr>
                <p:cNvPicPr preferRelativeResize="0"/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98915" y="4338960"/>
                  <a:ext cx="2141746" cy="29019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xmlns="" id="{A803E028-7022-43DE-86F7-CE847CE7D4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23016" y="4172272"/>
                  <a:ext cx="336320" cy="165335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5F94B53F-BE77-4409-9633-D01EBF4D49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28352" y="1238027"/>
                <a:ext cx="2116725" cy="3274389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3BA00F96-EC6B-4038-98F1-FCA81912A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04354" y="1325563"/>
                <a:ext cx="180975" cy="190500"/>
              </a:xfrm>
              <a:prstGeom prst="rect">
                <a:avLst/>
              </a:prstGeom>
            </p:spPr>
          </p:pic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279B7BF1-6094-40B1-BDDB-9DD10F98F4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6601" y="3990689"/>
              <a:ext cx="846538" cy="1331625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DD432F87-2B2B-4209-82C5-2FE775DC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Forms Navigation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66FB56A-250D-4513-BCFB-F3D82D67996A}"/>
              </a:ext>
            </a:extLst>
          </p:cNvPr>
          <p:cNvGrpSpPr/>
          <p:nvPr/>
        </p:nvGrpSpPr>
        <p:grpSpPr>
          <a:xfrm>
            <a:off x="6112042" y="2061738"/>
            <a:ext cx="6160169" cy="4599548"/>
            <a:chOff x="7844848" y="1273887"/>
            <a:chExt cx="4211064" cy="309561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7C660CF5-6EC6-4DDA-B4D1-FC30C76B8BF6}"/>
                </a:ext>
              </a:extLst>
            </p:cNvPr>
            <p:cNvGrpSpPr/>
            <p:nvPr/>
          </p:nvGrpSpPr>
          <p:grpSpPr>
            <a:xfrm>
              <a:off x="7844848" y="1273887"/>
              <a:ext cx="4211064" cy="3095615"/>
              <a:chOff x="5772939" y="1453367"/>
              <a:chExt cx="6790736" cy="4791226"/>
            </a:xfrm>
          </p:grpSpPr>
          <p:pic>
            <p:nvPicPr>
              <p:cNvPr id="60" name="Picture 59" descr="A picture containing screenshot, monitor&#10;&#10;Description generated with very high confidence">
                <a:extLst>
                  <a:ext uri="{FF2B5EF4-FFF2-40B4-BE49-F238E27FC236}">
                    <a16:creationId xmlns:a16="http://schemas.microsoft.com/office/drawing/2014/main" xmlns="" id="{F2ACD063-1FAC-47D7-A3F9-6E803B765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72939" y="1453367"/>
                <a:ext cx="6790736" cy="4791226"/>
              </a:xfrm>
              <a:prstGeom prst="rect">
                <a:avLst/>
              </a:prstGeom>
            </p:spPr>
          </p:pic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FB542BCB-B22C-4BC2-AD9D-64780E37053C}"/>
                  </a:ext>
                </a:extLst>
              </p:cNvPr>
              <p:cNvGrpSpPr/>
              <p:nvPr/>
            </p:nvGrpSpPr>
            <p:grpSpPr>
              <a:xfrm>
                <a:off x="6371723" y="1753148"/>
                <a:ext cx="5654624" cy="4210330"/>
                <a:chOff x="6553101" y="1985008"/>
                <a:chExt cx="5190458" cy="3823413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xmlns="" id="{4FE9D9EC-9FEF-4D5C-9759-6A4BB553D0EE}"/>
                    </a:ext>
                  </a:extLst>
                </p:cNvPr>
                <p:cNvGrpSpPr/>
                <p:nvPr/>
              </p:nvGrpSpPr>
              <p:grpSpPr>
                <a:xfrm>
                  <a:off x="6553101" y="1985008"/>
                  <a:ext cx="5190458" cy="3823413"/>
                  <a:chOff x="6384136" y="1484083"/>
                  <a:chExt cx="5309796" cy="3911320"/>
                </a:xfrm>
              </p:grpSpPr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xmlns="" id="{269DEB3C-3F52-4C1F-9524-2D75CFD8D3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6384136" y="1484083"/>
                    <a:ext cx="5300463" cy="3710618"/>
                  </a:xfrm>
                  <a:prstGeom prst="rect">
                    <a:avLst/>
                  </a:prstGeom>
                </p:spPr>
              </p:pic>
              <p:pic>
                <p:nvPicPr>
                  <p:cNvPr id="72" name="Shape 193">
                    <a:extLst>
                      <a:ext uri="{FF2B5EF4-FFF2-40B4-BE49-F238E27FC236}">
                        <a16:creationId xmlns:a16="http://schemas.microsoft.com/office/drawing/2014/main" xmlns="" id="{C5428F70-DDFF-4853-826A-680D0DB311D0}"/>
                      </a:ext>
                    </a:extLst>
                  </p:cNvPr>
                  <p:cNvPicPr preferRelativeResize="0"/>
                  <p:nvPr/>
                </p:nvPicPr>
                <p:blipFill>
                  <a:blip r:embed="rId1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93469" y="5194701"/>
                    <a:ext cx="5300463" cy="20070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xmlns="" id="{B7518AFB-DDA1-4DFE-A617-6006C12C86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740347" y="3011115"/>
                  <a:ext cx="1779104" cy="192819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xmlns="" id="{B610D6BF-D030-4773-8C57-9B766B132B73}"/>
                    </a:ext>
                  </a:extLst>
                </p:cNvPr>
                <p:cNvSpPr/>
                <p:nvPr/>
              </p:nvSpPr>
              <p:spPr bwMode="auto">
                <a:xfrm>
                  <a:off x="9700591" y="2838450"/>
                  <a:ext cx="831850" cy="132909"/>
                </a:xfrm>
                <a:prstGeom prst="rect">
                  <a:avLst/>
                </a:prstGeom>
                <a:solidFill>
                  <a:srgbClr val="B3B3B3">
                    <a:alpha val="47000"/>
                  </a:srgb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pic>
          <p:nvPicPr>
            <p:cNvPr id="73" name="Shape 150">
              <a:extLst>
                <a:ext uri="{FF2B5EF4-FFF2-40B4-BE49-F238E27FC236}">
                  <a16:creationId xmlns:a16="http://schemas.microsoft.com/office/drawing/2014/main" xmlns="" id="{0B864A2E-8DAE-4857-8502-E21305E8761F}"/>
                </a:ext>
              </a:extLst>
            </p:cNvPr>
            <p:cNvPicPr preferRelativeResize="0"/>
            <p:nvPr/>
          </p:nvPicPr>
          <p:blipFill rotWithShape="1">
            <a:blip r:embed="rId1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10002" y="1466770"/>
              <a:ext cx="981349" cy="27211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xmlns="" id="{EE95E871-4F92-4DDC-9207-DACE8B2E3904}"/>
              </a:ext>
            </a:extLst>
          </p:cNvPr>
          <p:cNvSpPr/>
          <p:nvPr/>
        </p:nvSpPr>
        <p:spPr bwMode="auto">
          <a:xfrm>
            <a:off x="18582" y="4706673"/>
            <a:ext cx="1903028" cy="1234574"/>
          </a:xfrm>
          <a:prstGeom prst="wedgeRoundRectCallout">
            <a:avLst>
              <a:gd name="adj1" fmla="val -49049"/>
              <a:gd name="adj2" fmla="val 61725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Record set navigation to quickly move through records</a:t>
            </a:r>
          </a:p>
        </p:txBody>
      </p: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xmlns="" id="{82B5C0DB-DD1B-4861-87CD-0CEC2BE0FC0E}"/>
              </a:ext>
            </a:extLst>
          </p:cNvPr>
          <p:cNvSpPr/>
          <p:nvPr/>
        </p:nvSpPr>
        <p:spPr bwMode="auto">
          <a:xfrm>
            <a:off x="417463" y="3447718"/>
            <a:ext cx="1670773" cy="758041"/>
          </a:xfrm>
          <a:prstGeom prst="wedgeRoundRectCallout">
            <a:avLst>
              <a:gd name="adj1" fmla="val 47705"/>
              <a:gd name="adj2" fmla="val 68373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Jump directly to any section</a:t>
            </a:r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xmlns="" id="{EB91E5A6-8339-4389-B9A1-21C8EFCDC02B}"/>
              </a:ext>
            </a:extLst>
          </p:cNvPr>
          <p:cNvSpPr/>
          <p:nvPr/>
        </p:nvSpPr>
        <p:spPr bwMode="auto">
          <a:xfrm>
            <a:off x="36096" y="2061738"/>
            <a:ext cx="1777557" cy="968800"/>
          </a:xfrm>
          <a:prstGeom prst="wedgeRoundRectCallout">
            <a:avLst>
              <a:gd name="adj1" fmla="val -47471"/>
              <a:gd name="adj2" fmla="val 62901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Birds eye view with semantic zoom</a:t>
            </a:r>
          </a:p>
        </p:txBody>
      </p:sp>
    </p:spTree>
    <p:extLst>
      <p:ext uri="{BB962C8B-B14F-4D97-AF65-F5344CB8AC3E}">
        <p14:creationId xmlns:p14="http://schemas.microsoft.com/office/powerpoint/2010/main" val="82991544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966E-6 9.75942E-7 L 0.40235 -0.26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-13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3278E-6 -1.38901E-6 L 0.10991 -0.082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9" y="-4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6227E-6 -4.67998E-6 L 0.63314 -0.46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57" y="-23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4" grpId="0" animBg="1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2238" y="-998538"/>
            <a:ext cx="3085571" cy="6994525"/>
          </a:xfrm>
          <a:prstGeom prst="rect">
            <a:avLst/>
          </a:prstGeom>
        </p:spPr>
      </p:pic>
      <p:pic>
        <p:nvPicPr>
          <p:cNvPr id="36" name="Picture 35" descr="A picture containing indoor&#10;&#10;Description generated with high confidenc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674" y="497112"/>
            <a:ext cx="3314171" cy="543066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9D3F66F0-E20B-4A2F-B5AD-BC88F7A2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Native RTL support across all surfaces</a:t>
            </a: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7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166F8-65EF-4247-86E5-F57EFC4B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process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270B402-75D2-40DE-9186-0581669BB092}"/>
              </a:ext>
            </a:extLst>
          </p:cNvPr>
          <p:cNvGrpSpPr/>
          <p:nvPr/>
        </p:nvGrpSpPr>
        <p:grpSpPr>
          <a:xfrm>
            <a:off x="2374559" y="381824"/>
            <a:ext cx="3227817" cy="5469315"/>
            <a:chOff x="1677368" y="1053823"/>
            <a:chExt cx="2926080" cy="52578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F613442B-C2D5-4FA7-8465-FB785BBFB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7368" y="1053823"/>
              <a:ext cx="2926080" cy="5257800"/>
            </a:xfrm>
            <a:prstGeom prst="rect">
              <a:avLst/>
            </a:prstGeom>
            <a:solidFill>
              <a:schemeClr val="accent4">
                <a:lumMod val="75000"/>
                <a:alpha val="80000"/>
              </a:schemeClr>
            </a:solidFill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1D38858-C3FB-49E9-AE54-016D8D4A0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53384" y="1805134"/>
              <a:ext cx="2154172" cy="3820150"/>
            </a:xfrm>
            <a:prstGeom prst="rect">
              <a:avLst/>
            </a:prstGeom>
          </p:spPr>
        </p:pic>
        <p:pic>
          <p:nvPicPr>
            <p:cNvPr id="34" name="Shape 197">
              <a:extLst>
                <a:ext uri="{FF2B5EF4-FFF2-40B4-BE49-F238E27FC236}">
                  <a16:creationId xmlns:a16="http://schemas.microsoft.com/office/drawing/2014/main" xmlns="" id="{0DD6FD07-A3AB-4BB3-BD43-09501885666D}"/>
                </a:ext>
              </a:extLst>
            </p:cNvPr>
            <p:cNvPicPr preferRelativeResize="0"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3285" y="5325835"/>
              <a:ext cx="2174310" cy="299449"/>
            </a:xfrm>
            <a:prstGeom prst="rect">
              <a:avLst/>
            </a:pr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F5AF0F3-681B-4D9C-998B-AE7E474A1A98}"/>
              </a:ext>
            </a:extLst>
          </p:cNvPr>
          <p:cNvGrpSpPr/>
          <p:nvPr/>
        </p:nvGrpSpPr>
        <p:grpSpPr>
          <a:xfrm>
            <a:off x="5775158" y="1970194"/>
            <a:ext cx="6485526" cy="4430606"/>
            <a:chOff x="5772939" y="1453367"/>
            <a:chExt cx="6790736" cy="4791226"/>
          </a:xfrm>
        </p:grpSpPr>
        <p:pic>
          <p:nvPicPr>
            <p:cNvPr id="5" name="Picture 4" descr="A picture containing screenshot, monitor&#10;&#10;Description generated with very high confidence">
              <a:extLst>
                <a:ext uri="{FF2B5EF4-FFF2-40B4-BE49-F238E27FC236}">
                  <a16:creationId xmlns:a16="http://schemas.microsoft.com/office/drawing/2014/main" xmlns="" id="{D0587F88-6C53-4A31-B2BA-F49093FA5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2939" y="1453367"/>
              <a:ext cx="6790736" cy="4791226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E6C584FB-AC3E-4F14-BE21-9E8716F4FC49}"/>
                </a:ext>
              </a:extLst>
            </p:cNvPr>
            <p:cNvGrpSpPr/>
            <p:nvPr/>
          </p:nvGrpSpPr>
          <p:grpSpPr>
            <a:xfrm>
              <a:off x="6371723" y="1753148"/>
              <a:ext cx="5654624" cy="4210330"/>
              <a:chOff x="6553101" y="1985008"/>
              <a:chExt cx="5190458" cy="3823413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xmlns="" id="{8584E261-12BD-4AE6-A437-164829815DDF}"/>
                  </a:ext>
                </a:extLst>
              </p:cNvPr>
              <p:cNvGrpSpPr/>
              <p:nvPr/>
            </p:nvGrpSpPr>
            <p:grpSpPr>
              <a:xfrm>
                <a:off x="6553101" y="1985008"/>
                <a:ext cx="5190458" cy="3823413"/>
                <a:chOff x="6384136" y="1484083"/>
                <a:chExt cx="5309796" cy="3911320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xmlns="" id="{A69097FB-4D36-43D3-9514-B3947BFD6A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384136" y="1484083"/>
                  <a:ext cx="5300463" cy="3710618"/>
                </a:xfrm>
                <a:prstGeom prst="rect">
                  <a:avLst/>
                </a:prstGeom>
              </p:spPr>
            </p:pic>
            <p:pic>
              <p:nvPicPr>
                <p:cNvPr id="53" name="Shape 193">
                  <a:extLst>
                    <a:ext uri="{FF2B5EF4-FFF2-40B4-BE49-F238E27FC236}">
                      <a16:creationId xmlns:a16="http://schemas.microsoft.com/office/drawing/2014/main" xmlns="" id="{8071E8BF-7142-4AE8-96F7-535351BCD02A}"/>
                    </a:ext>
                  </a:extLst>
                </p:cNvPr>
                <p:cNvPicPr preferRelativeResize="0"/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93469" y="5194701"/>
                  <a:ext cx="5300463" cy="20070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xmlns="" id="{C629EEC7-1294-4AF1-9336-7F248E4438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740347" y="3011115"/>
                <a:ext cx="1779104" cy="192819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83D819A5-0B37-4CEC-B23B-EECCA5F40FEA}"/>
                  </a:ext>
                </a:extLst>
              </p:cNvPr>
              <p:cNvSpPr/>
              <p:nvPr/>
            </p:nvSpPr>
            <p:spPr bwMode="auto">
              <a:xfrm>
                <a:off x="9700591" y="2838450"/>
                <a:ext cx="831850" cy="132909"/>
              </a:xfrm>
              <a:prstGeom prst="rect">
                <a:avLst/>
              </a:prstGeom>
              <a:solidFill>
                <a:srgbClr val="B3B3B3">
                  <a:alpha val="47000"/>
                </a:srgb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xmlns="" id="{C841883C-E555-4EF7-8927-98E44F1291CE}"/>
              </a:ext>
            </a:extLst>
          </p:cNvPr>
          <p:cNvSpPr/>
          <p:nvPr/>
        </p:nvSpPr>
        <p:spPr bwMode="auto">
          <a:xfrm>
            <a:off x="56783" y="5093812"/>
            <a:ext cx="1941616" cy="1146650"/>
          </a:xfrm>
          <a:prstGeom prst="wedgeRoundRectCallout">
            <a:avLst>
              <a:gd name="adj1" fmla="val -49263"/>
              <a:gd name="adj2" fmla="val 63865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Process steps as a flyout or docked for tablet.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xmlns="" id="{8F59371C-31FE-4F19-992C-28C99AEF5562}"/>
              </a:ext>
            </a:extLst>
          </p:cNvPr>
          <p:cNvSpPr/>
          <p:nvPr/>
        </p:nvSpPr>
        <p:spPr bwMode="auto">
          <a:xfrm>
            <a:off x="147625" y="3702972"/>
            <a:ext cx="1903815" cy="1010648"/>
          </a:xfrm>
          <a:prstGeom prst="wedgeRoundRectCallout">
            <a:avLst>
              <a:gd name="adj1" fmla="val 52021"/>
              <a:gd name="adj2" fmla="val 66612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Easily see how long you are in stage 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xmlns="" id="{CBDCB4CA-AFB0-4F32-B3F2-20276EC0FFC8}"/>
              </a:ext>
            </a:extLst>
          </p:cNvPr>
          <p:cNvSpPr/>
          <p:nvPr/>
        </p:nvSpPr>
        <p:spPr bwMode="auto">
          <a:xfrm>
            <a:off x="56783" y="2203672"/>
            <a:ext cx="1863136" cy="1048153"/>
          </a:xfrm>
          <a:prstGeom prst="wedgeRoundRectCallout">
            <a:avLst>
              <a:gd name="adj1" fmla="val -49846"/>
              <a:gd name="adj2" fmla="val 65924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Quickly identify process progression</a:t>
            </a:r>
          </a:p>
        </p:txBody>
      </p:sp>
    </p:spTree>
    <p:extLst>
      <p:ext uri="{BB962C8B-B14F-4D97-AF65-F5344CB8AC3E}">
        <p14:creationId xmlns:p14="http://schemas.microsoft.com/office/powerpoint/2010/main" val="155531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0191E-6 -2.8325E-6 L 0.25632 -0.245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6" y="-12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0784E-6 4.72084E-7 L 0.34606 -0.238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6" y="-11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415E-6 1.26192E-6 L 0.80355 -0.45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71" y="-22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722B3-9288-44D5-AA90-AF812257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396374" y="2396375"/>
            <a:ext cx="6994525" cy="2201778"/>
          </a:xfrm>
        </p:spPr>
        <p:txBody>
          <a:bodyPr>
            <a:normAutofit/>
          </a:bodyPr>
          <a:lstStyle/>
          <a:p>
            <a:r>
              <a:rPr lang="en-US" sz="2800" dirty="0"/>
              <a:t>Easy dataset interactions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77AC5D-020A-4FB6-97F7-0D4BB0E0C394}"/>
              </a:ext>
            </a:extLst>
          </p:cNvPr>
          <p:cNvGrpSpPr>
            <a:grpSpLocks noChangeAspect="1"/>
          </p:cNvGrpSpPr>
          <p:nvPr/>
        </p:nvGrpSpPr>
        <p:grpSpPr>
          <a:xfrm>
            <a:off x="5739576" y="1584423"/>
            <a:ext cx="2869068" cy="5020869"/>
            <a:chOff x="8796453" y="602791"/>
            <a:chExt cx="3232773" cy="578326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60E32E01-8042-4CF6-A475-55D69ED31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6453" y="602791"/>
              <a:ext cx="3232773" cy="5783263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CF41281C-30ED-4832-8AED-97B00013F176}"/>
                </a:ext>
              </a:extLst>
            </p:cNvPr>
            <p:cNvGrpSpPr/>
            <p:nvPr/>
          </p:nvGrpSpPr>
          <p:grpSpPr>
            <a:xfrm>
              <a:off x="9199748" y="1414326"/>
              <a:ext cx="2412332" cy="4204672"/>
              <a:chOff x="9199748" y="1414326"/>
              <a:chExt cx="2412332" cy="4204672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1FDEA562-ADBF-478D-8E61-A7AFDEDB29AA}"/>
                  </a:ext>
                </a:extLst>
              </p:cNvPr>
              <p:cNvGrpSpPr/>
              <p:nvPr/>
            </p:nvGrpSpPr>
            <p:grpSpPr>
              <a:xfrm>
                <a:off x="9199748" y="1414326"/>
                <a:ext cx="2408052" cy="4204672"/>
                <a:chOff x="5999812" y="1190032"/>
                <a:chExt cx="2002515" cy="3897052"/>
              </a:xfrm>
            </p:grpSpPr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xmlns="" id="{41A06130-C6AF-422B-B728-01813575E0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99812" y="1190032"/>
                  <a:ext cx="2002515" cy="3897052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xmlns="" id="{18D81036-22B5-4C9E-8F3C-1D4B50710D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16816" y="4586713"/>
                  <a:ext cx="314779" cy="175691"/>
                </a:xfrm>
                <a:prstGeom prst="rect">
                  <a:avLst/>
                </a:prstGeom>
              </p:spPr>
            </p:pic>
          </p:grpSp>
          <p:pic>
            <p:nvPicPr>
              <p:cNvPr id="41" name="Shape 197">
                <a:extLst>
                  <a:ext uri="{FF2B5EF4-FFF2-40B4-BE49-F238E27FC236}">
                    <a16:creationId xmlns:a16="http://schemas.microsoft.com/office/drawing/2014/main" xmlns="" id="{0ABCD319-C6BB-4235-8372-ED31ADA622D6}"/>
                  </a:ext>
                </a:extLst>
              </p:cNvPr>
              <p:cNvPicPr preferRelativeResize="0"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99748" y="5286817"/>
                <a:ext cx="2412332" cy="3268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33A775B-DF89-4F6F-AD93-03FE283960BD}"/>
              </a:ext>
            </a:extLst>
          </p:cNvPr>
          <p:cNvGrpSpPr>
            <a:grpSpLocks noChangeAspect="1"/>
          </p:cNvGrpSpPr>
          <p:nvPr/>
        </p:nvGrpSpPr>
        <p:grpSpPr>
          <a:xfrm>
            <a:off x="2760863" y="402007"/>
            <a:ext cx="2705362" cy="4734384"/>
            <a:chOff x="3046779" y="350653"/>
            <a:chExt cx="2885455" cy="500545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F2736475-93AC-49D2-A14D-D5FEC15769BE}"/>
                </a:ext>
              </a:extLst>
            </p:cNvPr>
            <p:cNvGrpSpPr/>
            <p:nvPr/>
          </p:nvGrpSpPr>
          <p:grpSpPr>
            <a:xfrm>
              <a:off x="3046779" y="350653"/>
              <a:ext cx="2885455" cy="5005452"/>
              <a:chOff x="6320800" y="1211263"/>
              <a:chExt cx="3232773" cy="578326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F03F3C03-5F1C-479A-8E6B-E817FF37C3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20800" y="1211263"/>
                <a:ext cx="3232773" cy="578326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5CDA5B25-0CB5-4DF5-B3D0-7F9353B2D5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19529" y="2034555"/>
                <a:ext cx="2394306" cy="3886200"/>
              </a:xfrm>
              <a:prstGeom prst="rect">
                <a:avLst/>
              </a:prstGeom>
            </p:spPr>
          </p:pic>
        </p:grpSp>
        <p:pic>
          <p:nvPicPr>
            <p:cNvPr id="44" name="Shape 197">
              <a:extLst>
                <a:ext uri="{FF2B5EF4-FFF2-40B4-BE49-F238E27FC236}">
                  <a16:creationId xmlns:a16="http://schemas.microsoft.com/office/drawing/2014/main" xmlns="" id="{006DF36C-7063-4ECC-B307-804DB82659C6}"/>
                </a:ext>
              </a:extLst>
            </p:cNvPr>
            <p:cNvPicPr preferRelativeResize="0"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8915" y="4338960"/>
              <a:ext cx="2141746" cy="2901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CD3FB327-BAF7-4942-8B1A-83BCC7A0B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3016" y="4172272"/>
              <a:ext cx="336320" cy="165335"/>
            </a:xfrm>
            <a:prstGeom prst="rect">
              <a:avLst/>
            </a:prstGeom>
          </p:spPr>
        </p:pic>
      </p:grp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xmlns="" id="{DF916FD1-76CC-46D6-A36F-FB941594CF67}"/>
              </a:ext>
            </a:extLst>
          </p:cNvPr>
          <p:cNvSpPr/>
          <p:nvPr/>
        </p:nvSpPr>
        <p:spPr bwMode="auto">
          <a:xfrm>
            <a:off x="26830" y="3199395"/>
            <a:ext cx="1948353" cy="963942"/>
          </a:xfrm>
          <a:prstGeom prst="wedgeRoundRectCallout">
            <a:avLst>
              <a:gd name="adj1" fmla="val -46647"/>
              <a:gd name="adj2" fmla="val 64503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Quickly find records with inline find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xmlns="" id="{617771C1-22AC-4CD4-8567-44E918CAA562}"/>
              </a:ext>
            </a:extLst>
          </p:cNvPr>
          <p:cNvSpPr/>
          <p:nvPr/>
        </p:nvSpPr>
        <p:spPr bwMode="auto">
          <a:xfrm>
            <a:off x="204537" y="1927519"/>
            <a:ext cx="1966237" cy="1006666"/>
          </a:xfrm>
          <a:prstGeom prst="wedgeRoundRectCallout">
            <a:avLst>
              <a:gd name="adj1" fmla="val 45871"/>
              <a:gd name="adj2" fmla="val 63579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Easily change views and access commands</a:t>
            </a: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xmlns="" id="{51C1E152-6B4A-42F2-B61E-59C451EAD678}"/>
              </a:ext>
            </a:extLst>
          </p:cNvPr>
          <p:cNvSpPr/>
          <p:nvPr/>
        </p:nvSpPr>
        <p:spPr bwMode="auto">
          <a:xfrm>
            <a:off x="139734" y="4433246"/>
            <a:ext cx="1969045" cy="1217719"/>
          </a:xfrm>
          <a:prstGeom prst="wedgeRoundRectCallout">
            <a:avLst>
              <a:gd name="adj1" fmla="val 49315"/>
              <a:gd name="adj2" fmla="val 61356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Quickly jump ahead in a list with one handed navigation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0090BD0B-FA7D-403C-9D88-84B2CFCB963D}"/>
              </a:ext>
            </a:extLst>
          </p:cNvPr>
          <p:cNvGrpSpPr/>
          <p:nvPr/>
        </p:nvGrpSpPr>
        <p:grpSpPr>
          <a:xfrm>
            <a:off x="8899008" y="243124"/>
            <a:ext cx="2969047" cy="5227532"/>
            <a:chOff x="3082083" y="651925"/>
            <a:chExt cx="6228172" cy="1114187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19A7EF31-F909-4F41-9ECC-405DFCAE5DEF}"/>
                </a:ext>
              </a:extLst>
            </p:cNvPr>
            <p:cNvGrpSpPr/>
            <p:nvPr/>
          </p:nvGrpSpPr>
          <p:grpSpPr>
            <a:xfrm>
              <a:off x="3082083" y="651925"/>
              <a:ext cx="6228172" cy="11141878"/>
              <a:chOff x="4039461" y="218058"/>
              <a:chExt cx="2900403" cy="5188671"/>
            </a:xfrm>
            <a:solidFill>
              <a:schemeClr val="accent4">
                <a:lumMod val="75000"/>
                <a:alpha val="80000"/>
              </a:schemeClr>
            </a:solidFill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xmlns="" id="{EC6C5A12-D582-4D91-B3B4-B3A8AF750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39461" y="218058"/>
                <a:ext cx="2900403" cy="5188671"/>
              </a:xfrm>
              <a:prstGeom prst="rect">
                <a:avLst/>
              </a:prstGeom>
              <a:grpFill/>
            </p:spPr>
          </p:pic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D6B87646-3B2D-44CB-8E6D-E6432A3B8B21}"/>
                  </a:ext>
                </a:extLst>
              </p:cNvPr>
              <p:cNvGrpSpPr/>
              <p:nvPr/>
            </p:nvGrpSpPr>
            <p:grpSpPr>
              <a:xfrm>
                <a:off x="4399184" y="957979"/>
                <a:ext cx="2165378" cy="3750837"/>
                <a:chOff x="3642796" y="1444543"/>
                <a:chExt cx="2804789" cy="4858419"/>
              </a:xfrm>
              <a:grpFill/>
            </p:grpSpPr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xmlns="" id="{3BDA27FD-B8DF-4A44-ACA4-B6D2E18440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658829" y="1444543"/>
                  <a:ext cx="2788756" cy="1216015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xmlns="" id="{3E4F7335-F115-499B-940D-340239214628}"/>
                    </a:ext>
                  </a:extLst>
                </p:cNvPr>
                <p:cNvGrpSpPr/>
                <p:nvPr/>
              </p:nvGrpSpPr>
              <p:grpSpPr>
                <a:xfrm>
                  <a:off x="3642796" y="2074670"/>
                  <a:ext cx="2804789" cy="4228292"/>
                  <a:chOff x="3819071" y="746449"/>
                  <a:chExt cx="2804789" cy="4228292"/>
                </a:xfrm>
                <a:grpFill/>
              </p:grpSpPr>
              <p:pic>
                <p:nvPicPr>
                  <p:cNvPr id="88" name="Picture 87">
                    <a:extLst>
                      <a:ext uri="{FF2B5EF4-FFF2-40B4-BE49-F238E27FC236}">
                        <a16:creationId xmlns:a16="http://schemas.microsoft.com/office/drawing/2014/main" xmlns="" id="{B79C858A-88BF-409B-97B3-DF0A792C9A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832217" y="746449"/>
                    <a:ext cx="2791643" cy="3838355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9" name="Shape 197">
                    <a:extLst>
                      <a:ext uri="{FF2B5EF4-FFF2-40B4-BE49-F238E27FC236}">
                        <a16:creationId xmlns:a16="http://schemas.microsoft.com/office/drawing/2014/main" xmlns="" id="{F3B00E4C-8F60-4CB8-B62C-1F7ED0EFE2E4}"/>
                      </a:ext>
                    </a:extLst>
                  </p:cNvPr>
                  <p:cNvPicPr preferRelativeResize="0"/>
                  <p:nvPr/>
                </p:nvPicPr>
                <p:blipFill>
                  <a:blip r:embed="rId1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19071" y="4591968"/>
                    <a:ext cx="2791644" cy="38277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</p:grpSp>
          </p:grp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1D629C83-DBFD-4D43-9EDB-4507DA2504B8}"/>
                </a:ext>
              </a:extLst>
            </p:cNvPr>
            <p:cNvSpPr/>
            <p:nvPr/>
          </p:nvSpPr>
          <p:spPr bwMode="auto">
            <a:xfrm>
              <a:off x="5312230" y="3933497"/>
              <a:ext cx="3170332" cy="323222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11D0F5EF-BC67-4B71-A119-A854FD47F3DB}"/>
                </a:ext>
              </a:extLst>
            </p:cNvPr>
            <p:cNvGrpSpPr/>
            <p:nvPr/>
          </p:nvGrpSpPr>
          <p:grpSpPr>
            <a:xfrm>
              <a:off x="3854535" y="3209276"/>
              <a:ext cx="4628027" cy="3484784"/>
              <a:chOff x="10696788" y="3579120"/>
              <a:chExt cx="4628027" cy="3484784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xmlns="" id="{90FFA96C-CE16-4EA6-817E-3F9E2FAB1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96788" y="3579120"/>
                <a:ext cx="4628027" cy="348478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xmlns="" id="{F0379F00-7EF9-46D0-9AFA-68EA10E15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6770" y="6211301"/>
                <a:ext cx="0" cy="28599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Speech Bubble: Rectangle with Corners Rounded 89">
            <a:extLst>
              <a:ext uri="{FF2B5EF4-FFF2-40B4-BE49-F238E27FC236}">
                <a16:creationId xmlns:a16="http://schemas.microsoft.com/office/drawing/2014/main" xmlns="" id="{2742B2EF-DA03-46FA-9B71-2E8B65EF207F}"/>
              </a:ext>
            </a:extLst>
          </p:cNvPr>
          <p:cNvSpPr/>
          <p:nvPr/>
        </p:nvSpPr>
        <p:spPr bwMode="auto">
          <a:xfrm>
            <a:off x="26830" y="5822850"/>
            <a:ext cx="1848007" cy="774090"/>
          </a:xfrm>
          <a:prstGeom prst="wedgeRoundRectCallout">
            <a:avLst>
              <a:gd name="adj1" fmla="val -49660"/>
              <a:gd name="adj2" fmla="val 70236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Sort by any field in the view</a:t>
            </a:r>
          </a:p>
        </p:txBody>
      </p:sp>
    </p:spTree>
    <p:extLst>
      <p:ext uri="{BB962C8B-B14F-4D97-AF65-F5344CB8AC3E}">
        <p14:creationId xmlns:p14="http://schemas.microsoft.com/office/powerpoint/2010/main" val="38322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3564E-6 -7.08125E-7 L 0.19569 -0.250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8" y="-12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223E-6 2.26509E-6 L 0.39456 -0.35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-17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279E-6 4.77531E-6 L 0.34784 -0.125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6" y="-6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7774E-6 -1.63414E-7 L 0.85193 -0.74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96" y="-37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48" grpId="0" animBg="1"/>
      <p:bldP spid="9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166F8-65EF-4247-86E5-F57EFC4B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Rich data visualizations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1F09188-17CE-470C-9937-92F0B70BC33A}"/>
              </a:ext>
            </a:extLst>
          </p:cNvPr>
          <p:cNvGrpSpPr/>
          <p:nvPr/>
        </p:nvGrpSpPr>
        <p:grpSpPr>
          <a:xfrm>
            <a:off x="7727163" y="1"/>
            <a:ext cx="3519668" cy="6456526"/>
            <a:chOff x="3423971" y="602791"/>
            <a:chExt cx="2305884" cy="412510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E7D666B5-B606-48D7-8EBB-19F94CAE992B}"/>
                </a:ext>
              </a:extLst>
            </p:cNvPr>
            <p:cNvGrpSpPr/>
            <p:nvPr/>
          </p:nvGrpSpPr>
          <p:grpSpPr>
            <a:xfrm>
              <a:off x="3423971" y="602791"/>
              <a:ext cx="2305884" cy="4125106"/>
              <a:chOff x="3423971" y="602791"/>
              <a:chExt cx="2305884" cy="412510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29CB515E-9B04-4C30-AAF5-4BC54B51C3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23971" y="602791"/>
                <a:ext cx="2305884" cy="4125106"/>
              </a:xfrm>
              <a:prstGeom prst="rect">
                <a:avLst/>
              </a:prstGeom>
            </p:spPr>
          </p:pic>
          <p:pic>
            <p:nvPicPr>
              <p:cNvPr id="9" name="Shape 197">
                <a:extLst>
                  <a:ext uri="{FF2B5EF4-FFF2-40B4-BE49-F238E27FC236}">
                    <a16:creationId xmlns:a16="http://schemas.microsoft.com/office/drawing/2014/main" xmlns="" id="{42096B59-25CC-4C25-84BC-ECE5330CCAEE}"/>
                  </a:ext>
                </a:extLst>
              </p:cNvPr>
              <p:cNvPicPr preferRelativeResize="0"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26646" y="3878499"/>
                <a:ext cx="1689551" cy="268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4450" name="Picture 1" descr="image001">
              <a:extLst>
                <a:ext uri="{FF2B5EF4-FFF2-40B4-BE49-F238E27FC236}">
                  <a16:creationId xmlns:a16="http://schemas.microsoft.com/office/drawing/2014/main" xmlns="" id="{9C4A9709-6260-4455-8D2F-77E48E1C6E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26645" y="1189037"/>
              <a:ext cx="1689551" cy="2649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74D2269-28CC-48D7-8BCD-FF0820A98BDD}"/>
              </a:ext>
            </a:extLst>
          </p:cNvPr>
          <p:cNvGrpSpPr/>
          <p:nvPr/>
        </p:nvGrpSpPr>
        <p:grpSpPr>
          <a:xfrm>
            <a:off x="3512633" y="473951"/>
            <a:ext cx="3541349" cy="6400258"/>
            <a:chOff x="4039461" y="218058"/>
            <a:chExt cx="2900403" cy="5188671"/>
          </a:xfrm>
          <a:solidFill>
            <a:schemeClr val="accent4">
              <a:lumMod val="75000"/>
              <a:alpha val="80000"/>
            </a:schemeClr>
          </a:solidFill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106D646-85A2-473B-B138-31A558C4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9461" y="218058"/>
              <a:ext cx="2900403" cy="5188671"/>
            </a:xfrm>
            <a:prstGeom prst="rect">
              <a:avLst/>
            </a:prstGeom>
            <a:grpFill/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419C4818-740D-4912-B897-2D0D226DA789}"/>
                </a:ext>
              </a:extLst>
            </p:cNvPr>
            <p:cNvGrpSpPr/>
            <p:nvPr/>
          </p:nvGrpSpPr>
          <p:grpSpPr>
            <a:xfrm>
              <a:off x="4399184" y="963509"/>
              <a:ext cx="2165378" cy="3745308"/>
              <a:chOff x="4399184" y="963509"/>
              <a:chExt cx="2165378" cy="3745308"/>
            </a:xfrm>
            <a:grpFill/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69AFF678-C267-4A61-B2BA-8A9A68431468}"/>
                  </a:ext>
                </a:extLst>
              </p:cNvPr>
              <p:cNvGrpSpPr/>
              <p:nvPr/>
            </p:nvGrpSpPr>
            <p:grpSpPr>
              <a:xfrm>
                <a:off x="4399184" y="963509"/>
                <a:ext cx="2165378" cy="3745308"/>
                <a:chOff x="3642796" y="1451706"/>
                <a:chExt cx="2804789" cy="4851256"/>
              </a:xfrm>
              <a:grpFill/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xmlns="" id="{FD487080-E1DA-4439-9060-7F67506BB4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658829" y="1451706"/>
                  <a:ext cx="2788756" cy="1216015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xmlns="" id="{6D0C3D89-CFFD-4E3A-8227-E31A8C98C35F}"/>
                    </a:ext>
                  </a:extLst>
                </p:cNvPr>
                <p:cNvGrpSpPr/>
                <p:nvPr/>
              </p:nvGrpSpPr>
              <p:grpSpPr>
                <a:xfrm>
                  <a:off x="3642796" y="2081833"/>
                  <a:ext cx="2804789" cy="4221129"/>
                  <a:chOff x="3819071" y="753612"/>
                  <a:chExt cx="2804789" cy="4221129"/>
                </a:xfrm>
                <a:grpFill/>
              </p:grpSpPr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xmlns="" id="{643FE246-7750-4FD5-B8E5-2440878E37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832217" y="753612"/>
                    <a:ext cx="2791643" cy="3838355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3" name="Shape 197">
                    <a:extLst>
                      <a:ext uri="{FF2B5EF4-FFF2-40B4-BE49-F238E27FC236}">
                        <a16:creationId xmlns:a16="http://schemas.microsoft.com/office/drawing/2014/main" xmlns="" id="{6D866723-6EB7-4B1D-82A1-0959FC8ADB49}"/>
                      </a:ext>
                    </a:extLst>
                  </p:cNvPr>
                  <p:cNvPicPr preferRelativeResize="0"/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19071" y="4591968"/>
                    <a:ext cx="2791644" cy="38277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</p:grp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1B101F5C-E1BC-4D5E-8C67-4370F5570140}"/>
                  </a:ext>
                </a:extLst>
              </p:cNvPr>
              <p:cNvGrpSpPr/>
              <p:nvPr/>
            </p:nvGrpSpPr>
            <p:grpSpPr>
              <a:xfrm>
                <a:off x="4533365" y="1593305"/>
                <a:ext cx="194840" cy="2360955"/>
                <a:chOff x="4533365" y="1593305"/>
                <a:chExt cx="194840" cy="2360955"/>
              </a:xfrm>
              <a:grpFill/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xmlns="" id="{052F35B6-AAAD-46A4-A51A-A011FAA043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6031" t="19378" r="83284" b="72924"/>
                <a:stretch/>
              </p:blipFill>
              <p:spPr>
                <a:xfrm>
                  <a:off x="4533365" y="1593305"/>
                  <a:ext cx="194840" cy="20849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xmlns="" id="{AB3F298C-D9A0-45C2-8374-D156BBEAC8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6031" t="19378" r="83284" b="72924"/>
                <a:stretch/>
              </p:blipFill>
              <p:spPr>
                <a:xfrm>
                  <a:off x="4533365" y="2116443"/>
                  <a:ext cx="194840" cy="20849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xmlns="" id="{7C9A31C3-27D5-4D10-96D7-F6A184662E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6031" t="19378" r="83284" b="72924"/>
                <a:stretch/>
              </p:blipFill>
              <p:spPr>
                <a:xfrm>
                  <a:off x="4533365" y="3160626"/>
                  <a:ext cx="194840" cy="20849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xmlns="" id="{932589E1-C405-4591-8AB7-85171AB289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6031" t="19378" r="83284" b="72924"/>
                <a:stretch/>
              </p:blipFill>
              <p:spPr>
                <a:xfrm>
                  <a:off x="4533365" y="3745765"/>
                  <a:ext cx="194840" cy="20849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xmlns="" id="{E89559EB-981E-41D0-BFA8-76AAEF90D2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6031" t="30924" r="83284" b="60873"/>
                <a:stretch/>
              </p:blipFill>
              <p:spPr>
                <a:xfrm>
                  <a:off x="4533365" y="2672895"/>
                  <a:ext cx="194840" cy="222173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xmlns="" id="{EEE0B631-9239-4067-A501-117964B603F7}"/>
                  </a:ext>
                </a:extLst>
              </p:cNvPr>
              <p:cNvGrpSpPr/>
              <p:nvPr/>
            </p:nvGrpSpPr>
            <p:grpSpPr>
              <a:xfrm>
                <a:off x="6003911" y="1810867"/>
                <a:ext cx="97525" cy="2227496"/>
                <a:chOff x="6003911" y="1810867"/>
                <a:chExt cx="97525" cy="2227496"/>
              </a:xfrm>
              <a:grpFill/>
            </p:grpSpPr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xmlns="" id="{A5A263E8-C5E4-4289-AD6E-010099115E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03911" y="1810867"/>
                  <a:ext cx="91440" cy="91440"/>
                </a:xfrm>
                <a:prstGeom prst="straightConnector1">
                  <a:avLst/>
                </a:prstGeom>
                <a:grpFill/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xmlns="" id="{ED710728-7C06-4958-B278-5AFE5F0C402C}"/>
                    </a:ext>
                  </a:extLst>
                </p:cNvPr>
                <p:cNvCxnSpPr/>
                <p:nvPr/>
              </p:nvCxnSpPr>
              <p:spPr>
                <a:xfrm flipV="1">
                  <a:off x="6003911" y="3399582"/>
                  <a:ext cx="91440" cy="91440"/>
                </a:xfrm>
                <a:prstGeom prst="straightConnector1">
                  <a:avLst/>
                </a:prstGeom>
                <a:grpFill/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xmlns="" id="{8E512F47-1AB5-43A0-89BD-7CC71518A5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03911" y="2349552"/>
                  <a:ext cx="91440" cy="91946"/>
                </a:xfrm>
                <a:prstGeom prst="straightConnector1">
                  <a:avLst/>
                </a:prstGeom>
                <a:grpFill/>
                <a:ln w="6350">
                  <a:solidFill>
                    <a:srgbClr val="CF4327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xmlns="" id="{83D5DCFC-7530-4C81-B5B5-1F1EE4B13024}"/>
                    </a:ext>
                  </a:extLst>
                </p:cNvPr>
                <p:cNvCxnSpPr/>
                <p:nvPr/>
              </p:nvCxnSpPr>
              <p:spPr>
                <a:xfrm flipV="1">
                  <a:off x="6003911" y="2886581"/>
                  <a:ext cx="91440" cy="91440"/>
                </a:xfrm>
                <a:prstGeom prst="straightConnector1">
                  <a:avLst/>
                </a:prstGeom>
                <a:grpFill/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xmlns="" id="{DFFAFC93-98E7-4925-8540-EDA5757E2D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09996" y="3946417"/>
                  <a:ext cx="91440" cy="91946"/>
                </a:xfrm>
                <a:prstGeom prst="straightConnector1">
                  <a:avLst/>
                </a:prstGeom>
                <a:grpFill/>
                <a:ln w="6350">
                  <a:solidFill>
                    <a:srgbClr val="CF4327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3D4908EE-B5E0-4205-8A52-FC86AAE2B594}"/>
              </a:ext>
            </a:extLst>
          </p:cNvPr>
          <p:cNvSpPr/>
          <p:nvPr/>
        </p:nvSpPr>
        <p:spPr>
          <a:xfrm>
            <a:off x="26515" y="1993541"/>
            <a:ext cx="2015276" cy="1741340"/>
          </a:xfrm>
          <a:prstGeom prst="wedgeRoundRectCallout">
            <a:avLst>
              <a:gd name="adj1" fmla="val -53263"/>
              <a:gd name="adj2" fmla="val 61494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With conditional images users have visual cues to make informed decisions. </a:t>
            </a: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xmlns="" id="{C8762463-DF3A-4D9E-96F0-78BE113AF7C2}"/>
              </a:ext>
            </a:extLst>
          </p:cNvPr>
          <p:cNvSpPr/>
          <p:nvPr/>
        </p:nvSpPr>
        <p:spPr>
          <a:xfrm>
            <a:off x="135648" y="3997155"/>
            <a:ext cx="2001894" cy="1214478"/>
          </a:xfrm>
          <a:prstGeom prst="wedgeRoundRectCallout">
            <a:avLst>
              <a:gd name="adj1" fmla="val 52193"/>
              <a:gd name="adj2" fmla="val 63803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Use Card Forms to present data in configurable layout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xmlns="" id="{6AAC78CE-2520-47EF-83A4-3087DD5561E7}"/>
              </a:ext>
            </a:extLst>
          </p:cNvPr>
          <p:cNvSpPr/>
          <p:nvPr/>
        </p:nvSpPr>
        <p:spPr>
          <a:xfrm>
            <a:off x="26515" y="5445586"/>
            <a:ext cx="2015276" cy="1220244"/>
          </a:xfrm>
          <a:prstGeom prst="wedgeRoundRectCallout">
            <a:avLst>
              <a:gd name="adj1" fmla="val -50808"/>
              <a:gd name="adj2" fmla="val 66168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Expand to show more info without navigating</a:t>
            </a:r>
          </a:p>
        </p:txBody>
      </p:sp>
    </p:spTree>
    <p:extLst>
      <p:ext uri="{BB962C8B-B14F-4D97-AF65-F5344CB8AC3E}">
        <p14:creationId xmlns:p14="http://schemas.microsoft.com/office/powerpoint/2010/main" val="240811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9303E-7 -1.67045E-6 L 0.49349 -0.220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4" y="-110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7182E-6 -3.37267E-6 L 0.49157 -0.091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72" y="-45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9303E-7 2.23332E-6 L 0.84759 -0.46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79" y="-23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 animBg="1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6C9199-58AF-48C0-B8EB-CBBA86C6C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Assistant and recommendation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1A0CED49-3B97-4F61-BA41-0CCCBB17E440}"/>
              </a:ext>
            </a:extLst>
          </p:cNvPr>
          <p:cNvGrpSpPr/>
          <p:nvPr/>
        </p:nvGrpSpPr>
        <p:grpSpPr>
          <a:xfrm>
            <a:off x="1546814" y="704350"/>
            <a:ext cx="5313224" cy="5277854"/>
            <a:chOff x="1156564" y="306857"/>
            <a:chExt cx="5313224" cy="527785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00808B52-525B-4872-AC6B-003E279A14D9}"/>
                </a:ext>
              </a:extLst>
            </p:cNvPr>
            <p:cNvGrpSpPr/>
            <p:nvPr/>
          </p:nvGrpSpPr>
          <p:grpSpPr>
            <a:xfrm>
              <a:off x="1156564" y="306857"/>
              <a:ext cx="5313224" cy="5277854"/>
              <a:chOff x="-1664578" y="971092"/>
              <a:chExt cx="5313224" cy="5277854"/>
            </a:xfrm>
          </p:grpSpPr>
          <p:pic>
            <p:nvPicPr>
              <p:cNvPr id="41" name="Picture 2" descr="Image result for iphone Image">
                <a:extLst>
                  <a:ext uri="{FF2B5EF4-FFF2-40B4-BE49-F238E27FC236}">
                    <a16:creationId xmlns:a16="http://schemas.microsoft.com/office/drawing/2014/main" xmlns="" id="{8BF87AB0-73CD-4B74-9C7B-BB7383F3FD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735" b="97697" l="9981" r="89779">
                            <a14:foregroundMark x1="73369" y1="10077" x2="68666" y2="4031"/>
                            <a14:foregroundMark x1="68666" y1="4031" x2="30758" y2="3455"/>
                            <a14:foregroundMark x1="30758" y1="3455" x2="27015" y2="9885"/>
                            <a14:foregroundMark x1="27015" y1="9885" x2="26344" y2="12860"/>
                            <a14:foregroundMark x1="72889" y1="9165" x2="67754" y2="3023"/>
                            <a14:foregroundMark x1="67754" y1="3023" x2="31142" y2="2879"/>
                            <a14:foregroundMark x1="31142" y1="2879" x2="27255" y2="7342"/>
                            <a14:foregroundMark x1="72457" y1="12140" x2="71545" y2="19242"/>
                            <a14:foregroundMark x1="71545" y1="19242" x2="72457" y2="34885"/>
                            <a14:foregroundMark x1="72649" y1="35557" x2="73129" y2="92418"/>
                            <a14:foregroundMark x1="26823" y1="12620" x2="27015" y2="93618"/>
                            <a14:foregroundMark x1="27015" y1="93618" x2="29798" y2="97457"/>
                            <a14:foregroundMark x1="28407" y1="10797" x2="27015" y2="32102"/>
                            <a14:foregroundMark x1="27015" y1="32102" x2="27015" y2="32102"/>
                            <a14:foregroundMark x1="72457" y1="86228" x2="72457" y2="93810"/>
                            <a14:foregroundMark x1="72457" y1="93810" x2="58349" y2="97697"/>
                            <a14:foregroundMark x1="58349" y1="97697" x2="29031" y2="96497"/>
                            <a14:foregroundMark x1="29031" y1="96497" x2="27015" y2="89731"/>
                            <a14:foregroundMark x1="27015" y1="89731" x2="27015" y2="89683"/>
                            <a14:foregroundMark x1="27735" y1="88772" x2="34981" y2="92179"/>
                            <a14:foregroundMark x1="34981" y1="92179" x2="66075" y2="94962"/>
                            <a14:foregroundMark x1="66075" y1="94962" x2="71545" y2="947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64578" y="971092"/>
                <a:ext cx="5313224" cy="5277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Shape 197">
                <a:extLst>
                  <a:ext uri="{FF2B5EF4-FFF2-40B4-BE49-F238E27FC236}">
                    <a16:creationId xmlns:a16="http://schemas.microsoft.com/office/drawing/2014/main" xmlns="" id="{456F7CB5-35F9-4F75-AACE-05D6868F886B}"/>
                  </a:ext>
                </a:extLst>
              </p:cNvPr>
              <p:cNvPicPr preferRelativeResize="0"/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6446" y="5155324"/>
                <a:ext cx="2376959" cy="372138"/>
              </a:xfrm>
              <a:prstGeom prst="rect">
                <a:avLst/>
              </a:prstGeom>
              <a:solidFill>
                <a:schemeClr val="accent4">
                  <a:lumMod val="75000"/>
                  <a:alpha val="80000"/>
                </a:schemeClr>
              </a:solidFill>
              <a:ln>
                <a:noFill/>
              </a:ln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AB17E98-2E3F-49EB-8581-1144B1DA732A}"/>
                </a:ext>
              </a:extLst>
            </p:cNvPr>
            <p:cNvGrpSpPr/>
            <p:nvPr/>
          </p:nvGrpSpPr>
          <p:grpSpPr>
            <a:xfrm>
              <a:off x="2620400" y="886452"/>
              <a:ext cx="2370068" cy="3657887"/>
              <a:chOff x="-651329" y="1000813"/>
              <a:chExt cx="2271536" cy="3507521"/>
            </a:xfrm>
          </p:grpSpPr>
          <p:pic>
            <p:nvPicPr>
              <p:cNvPr id="5" name="Content Placeholder 3">
                <a:extLst>
                  <a:ext uri="{FF2B5EF4-FFF2-40B4-BE49-F238E27FC236}">
                    <a16:creationId xmlns:a16="http://schemas.microsoft.com/office/drawing/2014/main" xmlns="" id="{50CB298F-3AE5-4357-9DAE-C8106E64BE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651329" y="1000813"/>
                <a:ext cx="2271536" cy="35075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14744" y="2774915"/>
                <a:ext cx="1961594" cy="1442108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72E032C-E373-43E9-9134-7CEEF78C2030}"/>
              </a:ext>
            </a:extLst>
          </p:cNvPr>
          <p:cNvGrpSpPr/>
          <p:nvPr/>
        </p:nvGrpSpPr>
        <p:grpSpPr>
          <a:xfrm>
            <a:off x="5967662" y="643753"/>
            <a:ext cx="3062646" cy="5402686"/>
            <a:chOff x="8022547" y="244442"/>
            <a:chExt cx="2927927" cy="52578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1440" y="4448166"/>
              <a:ext cx="2165958" cy="28157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 bwMode="auto">
            <a:xfrm>
              <a:off x="8381440" y="1327602"/>
              <a:ext cx="2165958" cy="3120564"/>
            </a:xfrm>
            <a:prstGeom prst="rect">
              <a:avLst/>
            </a:prstGeom>
            <a:solidFill>
              <a:srgbClr val="E2E2E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92475E6-BC6B-4D42-AF1C-CAE2BB86E60A}"/>
                </a:ext>
              </a:extLst>
            </p:cNvPr>
            <p:cNvGrpSpPr/>
            <p:nvPr/>
          </p:nvGrpSpPr>
          <p:grpSpPr>
            <a:xfrm>
              <a:off x="8022547" y="244442"/>
              <a:ext cx="2927927" cy="5257800"/>
              <a:chOff x="8022547" y="244442"/>
              <a:chExt cx="2927927" cy="5257800"/>
            </a:xfrm>
          </p:grpSpPr>
          <p:pic>
            <p:nvPicPr>
              <p:cNvPr id="25" name="Picture 24">
                <a:extLst/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22547" y="244442"/>
                <a:ext cx="2927927" cy="525780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81440" y="978938"/>
                <a:ext cx="2165958" cy="2902854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81440" y="1345985"/>
                <a:ext cx="2172751" cy="93483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81440" y="2275072"/>
                <a:ext cx="2172751" cy="929381"/>
              </a:xfrm>
              <a:prstGeom prst="rect">
                <a:avLst/>
              </a:prstGeom>
            </p:spPr>
          </p:pic>
        </p:grpSp>
        <p:pic>
          <p:nvPicPr>
            <p:cNvPr id="37" name="Shape 197">
              <a:extLst>
                <a:ext uri="{FF2B5EF4-FFF2-40B4-BE49-F238E27FC236}">
                  <a16:creationId xmlns:a16="http://schemas.microsoft.com/office/drawing/2014/main" xmlns="" id="{1A78C834-748A-4179-B3FB-62D7D9CB4C7E}"/>
                </a:ext>
              </a:extLst>
            </p:cNvPr>
            <p:cNvPicPr preferRelativeResize="0"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1440" y="4431248"/>
              <a:ext cx="2172751" cy="3116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3A12054-EE90-4105-9AEB-6606218AC73B}"/>
                </a:ext>
              </a:extLst>
            </p:cNvPr>
            <p:cNvSpPr/>
            <p:nvPr/>
          </p:nvSpPr>
          <p:spPr bwMode="auto">
            <a:xfrm>
              <a:off x="9728791" y="4448167"/>
              <a:ext cx="350873" cy="294766"/>
            </a:xfrm>
            <a:prstGeom prst="rect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5D70C070-7801-4B97-85BD-BF63F5350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1440" y="4147701"/>
              <a:ext cx="2165958" cy="30046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1440" y="3207057"/>
              <a:ext cx="2172751" cy="92779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56619AA0-662B-4FE6-9A2F-7AC82ED827C8}"/>
                </a:ext>
              </a:extLst>
            </p:cNvPr>
            <p:cNvSpPr/>
            <p:nvPr/>
          </p:nvSpPr>
          <p:spPr bwMode="auto">
            <a:xfrm>
              <a:off x="8374647" y="978938"/>
              <a:ext cx="2179544" cy="364443"/>
            </a:xfrm>
            <a:prstGeom prst="rect">
              <a:avLst/>
            </a:prstGeom>
            <a:solidFill>
              <a:srgbClr val="4570B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EFEAC3-23F9-4549-9D20-5E13D3D6FD26}"/>
                </a:ext>
              </a:extLst>
            </p:cNvPr>
            <p:cNvSpPr txBox="1"/>
            <p:nvPr/>
          </p:nvSpPr>
          <p:spPr>
            <a:xfrm>
              <a:off x="8450350" y="1065760"/>
              <a:ext cx="1014069" cy="170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solidFill>
                    <a:srgbClr val="D0DBEC"/>
                  </a:solidFill>
                </a:rPr>
                <a:t>Assistant </a:t>
              </a:r>
            </a:p>
          </p:txBody>
        </p:sp>
      </p:grp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xmlns="" id="{7C99A2FF-6C20-413C-9077-34B44DEA6584}"/>
              </a:ext>
            </a:extLst>
          </p:cNvPr>
          <p:cNvSpPr/>
          <p:nvPr/>
        </p:nvSpPr>
        <p:spPr>
          <a:xfrm>
            <a:off x="10109" y="2201861"/>
            <a:ext cx="1980408" cy="1423807"/>
          </a:xfrm>
          <a:prstGeom prst="wedgeRoundRectCallout">
            <a:avLst>
              <a:gd name="adj1" fmla="val -49895"/>
              <a:gd name="adj2" fmla="val 60045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Embedded in forms and dashboards for in context recommendation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3C448C4B-2634-4CF9-9612-758726E4EDDA}"/>
              </a:ext>
            </a:extLst>
          </p:cNvPr>
          <p:cNvGrpSpPr/>
          <p:nvPr/>
        </p:nvGrpSpPr>
        <p:grpSpPr>
          <a:xfrm>
            <a:off x="9186163" y="643753"/>
            <a:ext cx="3045819" cy="5406324"/>
            <a:chOff x="1695953" y="295274"/>
            <a:chExt cx="3624878" cy="6513455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7135272E-627D-402F-8331-D72B399EE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5953" y="295274"/>
              <a:ext cx="3624878" cy="6513455"/>
            </a:xfrm>
            <a:prstGeom prst="rect">
              <a:avLst/>
            </a:prstGeom>
            <a:solidFill>
              <a:schemeClr val="accent4">
                <a:lumMod val="75000"/>
                <a:alpha val="80000"/>
              </a:schemeClr>
            </a:solidFill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5004F860-C942-46C7-81F7-9E0E66710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9257" y="1206498"/>
              <a:ext cx="2667000" cy="1143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E2629447-2252-4239-A952-6BFD6B23A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2593" y="2301871"/>
              <a:ext cx="2619375" cy="33909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1F575AA5-47B1-4AD4-9680-40F3098E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3544" y="4663593"/>
              <a:ext cx="2657475" cy="923925"/>
            </a:xfrm>
            <a:prstGeom prst="rect">
              <a:avLst/>
            </a:prstGeom>
          </p:spPr>
        </p:pic>
        <p:pic>
          <p:nvPicPr>
            <p:cNvPr id="57" name="Shape 197">
              <a:extLst>
                <a:ext uri="{FF2B5EF4-FFF2-40B4-BE49-F238E27FC236}">
                  <a16:creationId xmlns:a16="http://schemas.microsoft.com/office/drawing/2014/main" xmlns="" id="{C85CB6A5-9A98-4A2A-A924-517FA80B9115}"/>
                </a:ext>
              </a:extLst>
            </p:cNvPr>
            <p:cNvPicPr preferRelativeResize="0"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9257" y="5587518"/>
              <a:ext cx="2693572" cy="370963"/>
            </a:xfrm>
            <a:prstGeom prst="rect">
              <a:avLst/>
            </a:pr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</p:pic>
      </p:grp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xmlns="" id="{04B6B5E5-7E6D-4DFE-8DC5-D20DC6646C43}"/>
              </a:ext>
            </a:extLst>
          </p:cNvPr>
          <p:cNvSpPr/>
          <p:nvPr/>
        </p:nvSpPr>
        <p:spPr>
          <a:xfrm>
            <a:off x="356857" y="3757429"/>
            <a:ext cx="1800543" cy="1226680"/>
          </a:xfrm>
          <a:prstGeom prst="wedgeRoundRectCallout">
            <a:avLst>
              <a:gd name="adj1" fmla="val 44275"/>
              <a:gd name="adj2" fmla="val 61527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Available globally so you can get to it quickly  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xmlns="" id="{E3206396-85EA-4334-92A0-86909A6C929F}"/>
              </a:ext>
            </a:extLst>
          </p:cNvPr>
          <p:cNvSpPr/>
          <p:nvPr/>
        </p:nvSpPr>
        <p:spPr bwMode="auto">
          <a:xfrm>
            <a:off x="10443" y="5137058"/>
            <a:ext cx="2112127" cy="1430206"/>
          </a:xfrm>
          <a:prstGeom prst="wedgeRoundRectCallout">
            <a:avLst>
              <a:gd name="adj1" fmla="val -47721"/>
              <a:gd name="adj2" fmla="val 56105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Use recommendations carousel to add relevant documents</a:t>
            </a:r>
          </a:p>
        </p:txBody>
      </p:sp>
    </p:spTree>
    <p:extLst>
      <p:ext uri="{BB962C8B-B14F-4D97-AF65-F5344CB8AC3E}">
        <p14:creationId xmlns:p14="http://schemas.microsoft.com/office/powerpoint/2010/main" val="211897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1223E-6 2.46936E-6 L 0.28721 -0.28416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60" y="-14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109E-6 2.22424E-7 L 0.46094 0.00113 " pathEditMode="relative" rAng="0" ptsTypes="AA" p14:bounceEnd="52000">
                                          <p:cBhvr>
                                            <p:cTn id="10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41" y="4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63773E-8 3.52701E-6 L 0.82474 -0.30096 " pathEditMode="relative" rAng="0" ptsTypes="AA" p14:bounceEnd="52000">
                                          <p:cBhvr>
                                            <p:cTn id="14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231" y="-150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58" grpId="0" animBg="1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1223E-6 2.46936E-6 L 0.28721 -0.2841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60" y="-14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109E-6 2.22424E-7 L 0.46094 0.00113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41" y="4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63773E-8 3.52701E-6 L 0.82474 -0.30096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231" y="-150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58" grpId="0" animBg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16200000">
            <a:off x="-2788251" y="2647466"/>
            <a:ext cx="6320086" cy="1351760"/>
          </a:xfrm>
          <a:prstGeom prst="rect">
            <a:avLst/>
          </a:prstGeom>
        </p:spPr>
        <p:txBody>
          <a:bodyPr vert="horz" lIns="93247" tIns="46623" rIns="93247" bIns="4662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US" sz="2448" dirty="0">
                <a:solidFill>
                  <a:schemeClr val="bg1"/>
                </a:solidFill>
              </a:rPr>
              <a:t>User Centered Interactions – New Site Map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68FEF9D0-CAE6-4A19-BA66-7066FC81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sitemap, easy navigation</a:t>
            </a:r>
          </a:p>
        </p:txBody>
      </p:sp>
      <p:sp>
        <p:nvSpPr>
          <p:cNvPr id="95" name="Right Arrow 18">
            <a:extLst>
              <a:ext uri="{FF2B5EF4-FFF2-40B4-BE49-F238E27FC236}">
                <a16:creationId xmlns:a16="http://schemas.microsoft.com/office/drawing/2014/main" xmlns="" id="{1C373C7E-C53E-4BA2-B79B-D927E525B33C}"/>
              </a:ext>
            </a:extLst>
          </p:cNvPr>
          <p:cNvSpPr/>
          <p:nvPr/>
        </p:nvSpPr>
        <p:spPr>
          <a:xfrm rot="10800000">
            <a:off x="3726732" y="3811840"/>
            <a:ext cx="352157" cy="169376"/>
          </a:xfrm>
          <a:prstGeom prst="rightArrow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3A51AC5-799F-4CE0-8FE6-64BB09C76780}"/>
              </a:ext>
            </a:extLst>
          </p:cNvPr>
          <p:cNvGrpSpPr/>
          <p:nvPr/>
        </p:nvGrpSpPr>
        <p:grpSpPr>
          <a:xfrm>
            <a:off x="6283546" y="696755"/>
            <a:ext cx="2828936" cy="5668964"/>
            <a:chOff x="946659" y="928726"/>
            <a:chExt cx="2750691" cy="55546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8E8AB47-5816-4E42-9E38-48D5BA54D818}"/>
                </a:ext>
              </a:extLst>
            </p:cNvPr>
            <p:cNvGrpSpPr/>
            <p:nvPr/>
          </p:nvGrpSpPr>
          <p:grpSpPr>
            <a:xfrm>
              <a:off x="946659" y="928726"/>
              <a:ext cx="2750691" cy="5554663"/>
              <a:chOff x="764547" y="546013"/>
              <a:chExt cx="2750691" cy="555466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AB34754E-A7D9-4E6A-8E11-01E277534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4547" y="546013"/>
                <a:ext cx="2750691" cy="555466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ACD1FF7A-5132-4284-AC3A-B29C5AB33B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34795" y="1097769"/>
                <a:ext cx="2426952" cy="4341006"/>
              </a:xfrm>
              <a:prstGeom prst="rect">
                <a:avLst/>
              </a:prstGeom>
            </p:spPr>
          </p:pic>
        </p:grpSp>
        <p:pic>
          <p:nvPicPr>
            <p:cNvPr id="17" name="Shape 197">
              <a:extLst>
                <a:ext uri="{FF2B5EF4-FFF2-40B4-BE49-F238E27FC236}">
                  <a16:creationId xmlns:a16="http://schemas.microsoft.com/office/drawing/2014/main" xmlns="" id="{36A9B288-9668-441D-A690-36254FE5042A}"/>
                </a:ext>
              </a:extLst>
            </p:cNvPr>
            <p:cNvPicPr preferRelativeResize="0"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908" y="5524500"/>
              <a:ext cx="2426952" cy="2969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6F919C8-4FFC-4A8B-9A36-199B83B99C28}"/>
              </a:ext>
            </a:extLst>
          </p:cNvPr>
          <p:cNvGrpSpPr/>
          <p:nvPr/>
        </p:nvGrpSpPr>
        <p:grpSpPr>
          <a:xfrm>
            <a:off x="2762061" y="538355"/>
            <a:ext cx="3196425" cy="5985763"/>
            <a:chOff x="3902810" y="145448"/>
            <a:chExt cx="3232773" cy="578326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10E35BB-E5BE-4C94-A122-4E5FF760BD07}"/>
                </a:ext>
              </a:extLst>
            </p:cNvPr>
            <p:cNvGrpSpPr/>
            <p:nvPr/>
          </p:nvGrpSpPr>
          <p:grpSpPr>
            <a:xfrm>
              <a:off x="3902810" y="145448"/>
              <a:ext cx="3232773" cy="5783263"/>
              <a:chOff x="4532559" y="405623"/>
              <a:chExt cx="3232773" cy="5783263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xmlns="" id="{94828DEE-B9CE-405D-9D6F-5D23240969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32559" y="405623"/>
                <a:ext cx="3232773" cy="578326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31C31CAF-4A61-4972-B934-ED1AC93E04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13616" y="1203228"/>
                <a:ext cx="2470657" cy="4141919"/>
              </a:xfrm>
              <a:prstGeom prst="rect">
                <a:avLst/>
              </a:prstGeom>
            </p:spPr>
          </p:pic>
        </p:grpSp>
        <p:pic>
          <p:nvPicPr>
            <p:cNvPr id="18" name="Shape 197">
              <a:extLst>
                <a:ext uri="{FF2B5EF4-FFF2-40B4-BE49-F238E27FC236}">
                  <a16:creationId xmlns:a16="http://schemas.microsoft.com/office/drawing/2014/main" xmlns="" id="{233D36B5-E026-4BD1-A9B2-B44AE6AB7AC0}"/>
                </a:ext>
              </a:extLst>
            </p:cNvPr>
            <p:cNvPicPr preferRelativeResize="0"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3866" y="4791074"/>
              <a:ext cx="2470657" cy="2938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xmlns="" id="{60E98C4F-3CFF-48E8-AD72-23BC19FBF530}"/>
              </a:ext>
            </a:extLst>
          </p:cNvPr>
          <p:cNvSpPr/>
          <p:nvPr/>
        </p:nvSpPr>
        <p:spPr bwMode="auto">
          <a:xfrm>
            <a:off x="117802" y="2308184"/>
            <a:ext cx="2013848" cy="1006666"/>
          </a:xfrm>
          <a:prstGeom prst="wedgeRoundRectCallout">
            <a:avLst>
              <a:gd name="adj1" fmla="val 46230"/>
              <a:gd name="adj2" fmla="val 69754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Full Sitemap available on mobile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xmlns="" id="{6381CD2A-087D-4654-A337-246D147A9DDE}"/>
              </a:ext>
            </a:extLst>
          </p:cNvPr>
          <p:cNvSpPr/>
          <p:nvPr/>
        </p:nvSpPr>
        <p:spPr bwMode="auto">
          <a:xfrm>
            <a:off x="117802" y="4616367"/>
            <a:ext cx="2013848" cy="1006666"/>
          </a:xfrm>
          <a:prstGeom prst="wedgeRoundRectCallout">
            <a:avLst>
              <a:gd name="adj1" fmla="val 46295"/>
              <a:gd name="adj2" fmla="val 62915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Quick Access to Favorites and Recent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1F66BDB-79EA-4AEA-805D-F47F2F7835E6}"/>
              </a:ext>
            </a:extLst>
          </p:cNvPr>
          <p:cNvGrpSpPr/>
          <p:nvPr/>
        </p:nvGrpSpPr>
        <p:grpSpPr>
          <a:xfrm>
            <a:off x="9287573" y="647955"/>
            <a:ext cx="3284703" cy="5876163"/>
            <a:chOff x="5917920" y="94980"/>
            <a:chExt cx="3556586" cy="636254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77BD12B1-770F-4C7C-9159-7B3F1EEE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7920" y="94980"/>
              <a:ext cx="3556586" cy="6362547"/>
            </a:xfrm>
            <a:prstGeom prst="rect">
              <a:avLst/>
            </a:prstGeom>
          </p:spPr>
        </p:pic>
        <p:pic>
          <p:nvPicPr>
            <p:cNvPr id="25" name="Shape 197">
              <a:extLst>
                <a:ext uri="{FF2B5EF4-FFF2-40B4-BE49-F238E27FC236}">
                  <a16:creationId xmlns:a16="http://schemas.microsoft.com/office/drawing/2014/main" xmlns="" id="{738FBF52-2B2E-4E56-96D2-C44882B3AD92}"/>
                </a:ext>
              </a:extLst>
            </p:cNvPr>
            <p:cNvPicPr preferRelativeResize="0"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2411" y="5208911"/>
              <a:ext cx="2627735" cy="32155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35308D4-9EF4-48C9-A789-C7C4F105F8FB}"/>
                </a:ext>
              </a:extLst>
            </p:cNvPr>
            <p:cNvGrpSpPr/>
            <p:nvPr/>
          </p:nvGrpSpPr>
          <p:grpSpPr>
            <a:xfrm>
              <a:off x="6371394" y="957219"/>
              <a:ext cx="2627272" cy="4323068"/>
              <a:chOff x="6371394" y="957219"/>
              <a:chExt cx="2627272" cy="4323068"/>
            </a:xfrm>
          </p:grpSpPr>
          <p:pic>
            <p:nvPicPr>
              <p:cNvPr id="27" name="Picture 1" descr="image001">
                <a:extLst>
                  <a:ext uri="{FF2B5EF4-FFF2-40B4-BE49-F238E27FC236}">
                    <a16:creationId xmlns:a16="http://schemas.microsoft.com/office/drawing/2014/main" xmlns="" id="{79E0874E-D4B5-4688-AC4B-C3302FA22A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372158" y="957219"/>
                <a:ext cx="2626508" cy="4323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F0CBCE55-771E-4361-A5EB-B2215CA51563}"/>
                  </a:ext>
                </a:extLst>
              </p:cNvPr>
              <p:cNvSpPr/>
              <p:nvPr/>
            </p:nvSpPr>
            <p:spPr bwMode="auto">
              <a:xfrm>
                <a:off x="6371394" y="3437263"/>
                <a:ext cx="2616255" cy="1344057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xmlns="" id="{1F056CA9-F8BC-438A-B141-D8915BDEAD08}"/>
              </a:ext>
            </a:extLst>
          </p:cNvPr>
          <p:cNvSpPr/>
          <p:nvPr/>
        </p:nvSpPr>
        <p:spPr bwMode="auto">
          <a:xfrm>
            <a:off x="61653" y="5883104"/>
            <a:ext cx="1949116" cy="710707"/>
          </a:xfrm>
          <a:prstGeom prst="wedgeRoundRectCallout">
            <a:avLst>
              <a:gd name="adj1" fmla="val -48719"/>
              <a:gd name="adj2" fmla="val 63734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Build focused applications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CB318705-B649-4B40-87CB-019DA635687A}"/>
              </a:ext>
            </a:extLst>
          </p:cNvPr>
          <p:cNvSpPr/>
          <p:nvPr/>
        </p:nvSpPr>
        <p:spPr bwMode="auto">
          <a:xfrm>
            <a:off x="61653" y="3514246"/>
            <a:ext cx="1691798" cy="737397"/>
          </a:xfrm>
          <a:prstGeom prst="wedgeRoundRectCallout">
            <a:avLst>
              <a:gd name="adj1" fmla="val -47934"/>
              <a:gd name="adj2" fmla="val 70441"/>
              <a:gd name="adj3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Segoe UI" pitchFamily="34" charset="0"/>
              </a:rPr>
              <a:t>Easily switch apps</a:t>
            </a:r>
          </a:p>
        </p:txBody>
      </p:sp>
    </p:spTree>
    <p:extLst>
      <p:ext uri="{BB962C8B-B14F-4D97-AF65-F5344CB8AC3E}">
        <p14:creationId xmlns:p14="http://schemas.microsoft.com/office/powerpoint/2010/main" val="4005153028"/>
      </p:ext>
    </p:extLst>
  </p:cSld>
  <p:clrMapOvr>
    <a:masterClrMapping/>
  </p:clrMapOvr>
  <p:transition xmlns:p14="http://schemas.microsoft.com/office/powerpoint/2010/main"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1279E-6 -1.88379E-6 L 0.18726 -0.30549 " pathEditMode="relative" rAng="0" ptsTypes="AA" p14:bounceEnd="52000">
                                          <p:cBhvr>
                                            <p:cTn id="6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57" y="-152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93745E-6 -2.06537E-6 L 0.59254 -0.41738 " pathEditMode="relative" rAng="0" ptsTypes="AA" p14:bounceEnd="52000">
                                          <p:cBhvr>
                                            <p:cTn id="10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627" y="-208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1279E-6 3.57694E-6 L 0.39277 -0.10622 " pathEditMode="relative" rAng="0" ptsTypes="AA" p14:bounceEnd="52000">
                                          <p:cBhvr>
                                            <p:cTn id="14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632" y="-53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0812E-6 4.49841E-6 L 0.80087 -0.68543 " pathEditMode="relative" rAng="0" ptsTypes="AA" p14:bounceEnd="52000">
                                          <p:cBhvr>
                                            <p:cTn id="1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043" y="-342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3" grpId="0" animBg="1"/>
          <p:bldP spid="30" grpId="0" animBg="1"/>
          <p:bldP spid="20" grpId="0" animBg="1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1279E-6 -1.88379E-6 L 0.18726 -0.30549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57" y="-152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93745E-6 -2.06537E-6 L 0.59254 -0.41738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627" y="-208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1279E-6 3.57694E-6 L 0.39277 -0.10622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632" y="-53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0812E-6 4.49841E-6 L 0.80087 -0.68543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043" y="-342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3" grpId="0" animBg="1"/>
          <p:bldP spid="30" grpId="0" animBg="1"/>
          <p:bldP spid="20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618" y="1564016"/>
            <a:ext cx="2789238" cy="1568946"/>
          </a:xfrm>
          <a:prstGeom prst="rect">
            <a:avLst/>
          </a:prstGeom>
        </p:spPr>
      </p:pic>
      <p:pic>
        <p:nvPicPr>
          <p:cNvPr id="3" name="Picture 2" descr="A close up of a computer screen&#10;&#10;Description generated with high confidenc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9637" y="982662"/>
            <a:ext cx="80772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6237" y="5478462"/>
            <a:ext cx="9144000" cy="10372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Unified Interface</a:t>
            </a:r>
          </a:p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Next Generation User Experience Optimized for Business </a:t>
            </a:r>
          </a:p>
        </p:txBody>
      </p:sp>
    </p:spTree>
    <p:extLst>
      <p:ext uri="{BB962C8B-B14F-4D97-AF65-F5344CB8AC3E}">
        <p14:creationId xmlns:p14="http://schemas.microsoft.com/office/powerpoint/2010/main" val="2290608134"/>
      </p:ext>
    </p:extLst>
  </p:cSld>
  <p:clrMapOvr>
    <a:masterClrMapping/>
  </p:clrMapOvr>
  <p:transition xmlns:p14="http://schemas.microsoft.com/office/powerpoint/2010/main"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 xmlns:p159="http://schemas.microsoft.com/office/powerpoint/2015/09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7" y="2125677"/>
            <a:ext cx="11429999" cy="1181862"/>
          </a:xfrm>
        </p:spPr>
        <p:txBody>
          <a:bodyPr/>
          <a:lstStyle/>
          <a:p>
            <a:r>
              <a:rPr lang="en-US" dirty="0"/>
              <a:t>Tablet + Phone Demos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FEA2FA-2D23-4486-8A76-C38824FC6D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25663"/>
            <a:ext cx="11887200" cy="1181100"/>
          </a:xfrm>
        </p:spPr>
        <p:txBody>
          <a:bodyPr/>
          <a:lstStyle/>
          <a:p>
            <a:r>
              <a:rPr lang="en-US" sz="72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6668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Screenshots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5383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4986192-7031-4D6F-99AF-65CBE2E3C4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74" y="7937"/>
            <a:ext cx="10923256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0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F1155B-A20D-4FAF-91BB-A0630D4AAA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50" y="-1"/>
            <a:ext cx="10917573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8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91CE4CC-0F34-4F87-B16B-63D4A1813F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09" y="-1"/>
            <a:ext cx="10923256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9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0E9A8C-795B-4C73-B5EF-4D078070D0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17" y="-1"/>
            <a:ext cx="10934640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5C03F02-2196-450F-BD67-3336CA5880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50" y="-1"/>
            <a:ext cx="10917573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9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5A9262-19FF-4008-9817-85CECE542C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00" y="-1"/>
            <a:ext cx="10974673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computer screen&#10;&#10;Description generated with high confidence">
            <a:extLst>
              <a:ext uri="{FF2B5EF4-FFF2-40B4-BE49-F238E27FC236}">
                <a16:creationId xmlns:a16="http://schemas.microsoft.com/office/drawing/2014/main" xmlns="" id="{15AF81FC-70AF-4E32-A534-F9FC95A9F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9637" y="982662"/>
            <a:ext cx="8077200" cy="5029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747118" cy="917575"/>
          </a:xfrm>
        </p:spPr>
        <p:txBody>
          <a:bodyPr>
            <a:normAutofit fontScale="90000"/>
          </a:bodyPr>
          <a:lstStyle/>
          <a:p>
            <a:r>
              <a:rPr lang="en-US" dirty="0"/>
              <a:t>Unified Interface Benefits</a:t>
            </a:r>
            <a:br>
              <a:rPr lang="en-US" dirty="0"/>
            </a:br>
            <a:endParaRPr lang="en-US" dirty="0"/>
          </a:p>
        </p:txBody>
      </p:sp>
      <p:sp>
        <p:nvSpPr>
          <p:cNvPr id="120" name="Rectangle 119"/>
          <p:cNvSpPr/>
          <p:nvPr/>
        </p:nvSpPr>
        <p:spPr bwMode="auto">
          <a:xfrm>
            <a:off x="415685" y="1446708"/>
            <a:ext cx="2283849" cy="13125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37012" tIns="46573" rIns="93148" bIns="137030" numCol="1" rtlCol="0" anchor="ctr" anchorCtr="0" compatLnSpc="1">
            <a:prstTxWarp prst="textNoShape">
              <a:avLst/>
            </a:prstTxWarp>
          </a:bodyPr>
          <a:lstStyle/>
          <a:p>
            <a:pPr defTabSz="931206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Reusability</a:t>
            </a:r>
            <a:r>
              <a:rPr lang="en-US" sz="1799" dirty="0">
                <a:solidFill>
                  <a:schemeClr val="bg1"/>
                </a:solidFill>
              </a:rPr>
              <a:t> </a:t>
            </a:r>
          </a:p>
          <a:p>
            <a:pPr defTabSz="931206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Develop once, deploy where you want</a:t>
            </a:r>
          </a:p>
        </p:txBody>
      </p:sp>
      <p:sp>
        <p:nvSpPr>
          <p:cNvPr id="216" name="Rectangle 215"/>
          <p:cNvSpPr/>
          <p:nvPr/>
        </p:nvSpPr>
        <p:spPr bwMode="auto">
          <a:xfrm>
            <a:off x="9780360" y="1466761"/>
            <a:ext cx="2283848" cy="12964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37012" tIns="46573" rIns="93148" bIns="137030" numCol="1" rtlCol="0" anchor="ctr" anchorCtr="0" compatLnSpc="1">
            <a:prstTxWarp prst="textNoShape">
              <a:avLst/>
            </a:prstTxWarp>
          </a:bodyPr>
          <a:lstStyle/>
          <a:p>
            <a:pPr defTabSz="931206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Empowering</a:t>
            </a:r>
          </a:p>
          <a:p>
            <a:pPr defTabSz="931206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Access to the entire CRM on the go 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756854" y="1456735"/>
            <a:ext cx="2283849" cy="13125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37012" tIns="46573" rIns="45678" bIns="137030" numCol="1" rtlCol="0" anchor="ctr" anchorCtr="0" compatLnSpc="1">
            <a:prstTxWarp prst="textNoShape">
              <a:avLst/>
            </a:prstTxWarp>
          </a:bodyPr>
          <a:lstStyle/>
          <a:p>
            <a:pPr defTabSz="931206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Mobile First</a:t>
            </a:r>
          </a:p>
          <a:p>
            <a:pPr defTabSz="931206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Always available, quick access, secure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5098023" y="1460745"/>
            <a:ext cx="2283849" cy="13125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37012" tIns="46573" rIns="93148" bIns="137030" numCol="1" rtlCol="0" anchor="ctr" anchorCtr="0" compatLnSpc="1">
            <a:prstTxWarp prst="textNoShape">
              <a:avLst/>
            </a:prstTxWarp>
          </a:bodyPr>
          <a:lstStyle/>
          <a:p>
            <a:pPr defTabSz="931206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Smart</a:t>
            </a:r>
          </a:p>
          <a:p>
            <a:pPr defTabSz="931206">
              <a:lnSpc>
                <a:spcPct val="90000"/>
              </a:lnSpc>
            </a:pPr>
            <a:r>
              <a:rPr lang="en-US" sz="1799" dirty="0">
                <a:solidFill>
                  <a:schemeClr val="bg1"/>
                </a:solidFill>
              </a:rPr>
              <a:t>Intelligent and based on AI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7439192" y="1470772"/>
            <a:ext cx="2283849" cy="12964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37012" tIns="46573" rIns="93148" bIns="137030" numCol="1" rtlCol="0" anchor="ctr" anchorCtr="0" compatLnSpc="1">
            <a:prstTxWarp prst="textNoShape">
              <a:avLst/>
            </a:prstTxWarp>
          </a:bodyPr>
          <a:lstStyle/>
          <a:p>
            <a:pPr defTabSz="931206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In context</a:t>
            </a:r>
          </a:p>
          <a:p>
            <a:pPr defTabSz="931206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Surface the right things in the right places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416653" y="4988115"/>
            <a:ext cx="2283849" cy="20064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171450" indent="-171450" defTabSz="93120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Reuse existing great functionality like Task Flows and Dashboards</a:t>
            </a:r>
          </a:p>
          <a:p>
            <a:pPr marL="171450" indent="-171450" defTabSz="93120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One Client deep reflow, cross OS </a:t>
            </a:r>
          </a:p>
          <a:p>
            <a:pPr marL="171450" indent="-171450" defTabSz="93120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Built from the ground up based on UX best practices. </a:t>
            </a:r>
          </a:p>
          <a:p>
            <a:pPr defTabSz="931206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 </a:t>
            </a:r>
          </a:p>
          <a:p>
            <a:pPr marL="171450" indent="-171450" defTabSz="93120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gradFill>
                <a:gsLst>
                  <a:gs pos="83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2757580" y="4988115"/>
            <a:ext cx="2283849" cy="20064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171450" indent="-171450" defTabSz="93120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Full offline support</a:t>
            </a:r>
          </a:p>
          <a:p>
            <a:pPr marL="171450" indent="-171450" defTabSz="93120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Fast to open, fast to navigate</a:t>
            </a:r>
          </a:p>
          <a:p>
            <a:pPr marL="171450" indent="-171450" defTabSz="93120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Enterprise level security, MAM and NAM support  </a:t>
            </a:r>
          </a:p>
        </p:txBody>
      </p:sp>
      <p:sp>
        <p:nvSpPr>
          <p:cNvPr id="101" name="Rectangle 100"/>
          <p:cNvSpPr/>
          <p:nvPr/>
        </p:nvSpPr>
        <p:spPr bwMode="auto">
          <a:xfrm>
            <a:off x="9780360" y="4988115"/>
            <a:ext cx="2283849" cy="20064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171450" indent="-171450" defTabSz="93120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One set of capabilities across devices</a:t>
            </a:r>
          </a:p>
          <a:p>
            <a:pPr marL="171450" indent="-171450" defTabSz="93120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Support for full continuum scenarios </a:t>
            </a:r>
          </a:p>
          <a:p>
            <a:pPr marL="171450" indent="-171450" defTabSz="93120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Preserve last visited records, favorites across web and mobile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5098507" y="4988115"/>
            <a:ext cx="2283849" cy="20064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171450" indent="-171450" defTabSz="93120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Embedded AI </a:t>
            </a:r>
          </a:p>
          <a:p>
            <a:pPr marL="171450" indent="-171450" defTabSz="93120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Assistant help</a:t>
            </a:r>
          </a:p>
          <a:p>
            <a:pPr marL="171450" indent="-171450" defTabSz="93120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Recommended actions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7439434" y="4988115"/>
            <a:ext cx="2283849" cy="20064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171450" indent="-171450" defTabSz="93120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Drive efficiency based on app-to-app integration </a:t>
            </a:r>
          </a:p>
          <a:p>
            <a:pPr marL="171450" indent="-171450" defTabSz="93120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Office and the native device capabilities </a:t>
            </a:r>
            <a:br>
              <a:rPr lang="en-US" sz="1400" dirty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</a:br>
            <a:endParaRPr lang="en-US" sz="1400" dirty="0">
              <a:gradFill>
                <a:gsLst>
                  <a:gs pos="83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137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216" grpId="0" animBg="1"/>
      <p:bldP spid="121" grpId="0" animBg="1"/>
      <p:bldP spid="132" grpId="0" animBg="1"/>
      <p:bldP spid="127" grpId="0" animBg="1"/>
      <p:bldP spid="96" grpId="0" animBg="1"/>
      <p:bldP spid="98" grpId="0" animBg="1"/>
      <p:bldP spid="101" grpId="0" animBg="1"/>
      <p:bldP spid="99" grpId="0" animBg="1"/>
      <p:bldP spid="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25DB89-18B8-42A0-BDD0-9C7F386A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US" dirty="0"/>
              <a:t>Custom Controls and App Modules</a:t>
            </a:r>
          </a:p>
        </p:txBody>
      </p:sp>
    </p:spTree>
    <p:extLst>
      <p:ext uri="{BB962C8B-B14F-4D97-AF65-F5344CB8AC3E}">
        <p14:creationId xmlns:p14="http://schemas.microsoft.com/office/powerpoint/2010/main" val="1108655325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Custom Controls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8" name="Picture 2" descr="image001">
            <a:extLst>
              <a:ext uri="{FF2B5EF4-FFF2-40B4-BE49-F238E27FC236}">
                <a16:creationId xmlns:a16="http://schemas.microsoft.com/office/drawing/2014/main" xmlns="" id="{38E97A7C-5005-4F55-B255-A28F1CA33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639" y="1058862"/>
            <a:ext cx="5966717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001">
            <a:extLst>
              <a:ext uri="{FF2B5EF4-FFF2-40B4-BE49-F238E27FC236}">
                <a16:creationId xmlns:a16="http://schemas.microsoft.com/office/drawing/2014/main" xmlns="" id="{C3BA1928-DA26-4E7F-BFAA-EFD5C8252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037" y="2354262"/>
            <a:ext cx="6705600" cy="444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943657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 bwMode="auto">
          <a:xfrm>
            <a:off x="1158875" y="2098675"/>
            <a:ext cx="2743200" cy="36576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: Rounded Corners 10"/>
          <p:cNvSpPr/>
          <p:nvPr/>
        </p:nvSpPr>
        <p:spPr bwMode="auto">
          <a:xfrm>
            <a:off x="4829175" y="2125663"/>
            <a:ext cx="2743200" cy="36576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: Rounded Corners 11"/>
          <p:cNvSpPr/>
          <p:nvPr/>
        </p:nvSpPr>
        <p:spPr bwMode="auto">
          <a:xfrm>
            <a:off x="8499475" y="2125663"/>
            <a:ext cx="2743200" cy="36576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7437" y="457200"/>
            <a:ext cx="5410199" cy="7940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Custom Control Framework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74093" y="2506662"/>
            <a:ext cx="512763" cy="647701"/>
            <a:chOff x="1612902" y="4197357"/>
            <a:chExt cx="512763" cy="647701"/>
          </a:xfrm>
        </p:grpSpPr>
        <p:sp>
          <p:nvSpPr>
            <p:cNvPr id="15" name="Freeform 436"/>
            <p:cNvSpPr>
              <a:spLocks/>
            </p:cNvSpPr>
            <p:nvPr/>
          </p:nvSpPr>
          <p:spPr bwMode="auto">
            <a:xfrm>
              <a:off x="1868490" y="4197357"/>
              <a:ext cx="130175" cy="647701"/>
            </a:xfrm>
            <a:custGeom>
              <a:avLst/>
              <a:gdLst>
                <a:gd name="T0" fmla="*/ 82 w 82"/>
                <a:gd name="T1" fmla="*/ 79 h 408"/>
                <a:gd name="T2" fmla="*/ 82 w 82"/>
                <a:gd name="T3" fmla="*/ 408 h 408"/>
                <a:gd name="T4" fmla="*/ 0 w 82"/>
                <a:gd name="T5" fmla="*/ 408 h 408"/>
                <a:gd name="T6" fmla="*/ 0 w 82"/>
                <a:gd name="T7" fmla="*/ 0 h 408"/>
                <a:gd name="T8" fmla="*/ 22 w 82"/>
                <a:gd name="T9" fmla="*/ 21 h 408"/>
                <a:gd name="T10" fmla="*/ 28 w 82"/>
                <a:gd name="T11" fmla="*/ 28 h 408"/>
                <a:gd name="T12" fmla="*/ 48 w 82"/>
                <a:gd name="T13" fmla="*/ 47 h 408"/>
                <a:gd name="T14" fmla="*/ 54 w 82"/>
                <a:gd name="T15" fmla="*/ 53 h 408"/>
                <a:gd name="T16" fmla="*/ 69 w 82"/>
                <a:gd name="T17" fmla="*/ 66 h 408"/>
                <a:gd name="T18" fmla="*/ 82 w 82"/>
                <a:gd name="T19" fmla="*/ 7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408">
                  <a:moveTo>
                    <a:pt x="82" y="79"/>
                  </a:moveTo>
                  <a:lnTo>
                    <a:pt x="82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22" y="21"/>
                  </a:lnTo>
                  <a:lnTo>
                    <a:pt x="28" y="28"/>
                  </a:lnTo>
                  <a:lnTo>
                    <a:pt x="48" y="47"/>
                  </a:lnTo>
                  <a:lnTo>
                    <a:pt x="54" y="53"/>
                  </a:lnTo>
                  <a:lnTo>
                    <a:pt x="69" y="66"/>
                  </a:lnTo>
                  <a:lnTo>
                    <a:pt x="82" y="79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6" name="Freeform 437"/>
            <p:cNvSpPr>
              <a:spLocks/>
            </p:cNvSpPr>
            <p:nvPr/>
          </p:nvSpPr>
          <p:spPr bwMode="auto">
            <a:xfrm>
              <a:off x="1841503" y="4197357"/>
              <a:ext cx="26988" cy="647701"/>
            </a:xfrm>
            <a:custGeom>
              <a:avLst/>
              <a:gdLst>
                <a:gd name="T0" fmla="*/ 17 w 17"/>
                <a:gd name="T1" fmla="*/ 0 h 408"/>
                <a:gd name="T2" fmla="*/ 17 w 17"/>
                <a:gd name="T3" fmla="*/ 408 h 408"/>
                <a:gd name="T4" fmla="*/ 0 w 17"/>
                <a:gd name="T5" fmla="*/ 408 h 408"/>
                <a:gd name="T6" fmla="*/ 0 w 17"/>
                <a:gd name="T7" fmla="*/ 19 h 408"/>
                <a:gd name="T8" fmla="*/ 17 w 17"/>
                <a:gd name="T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08">
                  <a:moveTo>
                    <a:pt x="17" y="0"/>
                  </a:moveTo>
                  <a:lnTo>
                    <a:pt x="17" y="408"/>
                  </a:lnTo>
                  <a:lnTo>
                    <a:pt x="0" y="408"/>
                  </a:lnTo>
                  <a:lnTo>
                    <a:pt x="0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7" name="Freeform 438"/>
            <p:cNvSpPr>
              <a:spLocks/>
            </p:cNvSpPr>
            <p:nvPr/>
          </p:nvSpPr>
          <p:spPr bwMode="auto">
            <a:xfrm>
              <a:off x="1784353" y="4237045"/>
              <a:ext cx="44450" cy="608013"/>
            </a:xfrm>
            <a:custGeom>
              <a:avLst/>
              <a:gdLst>
                <a:gd name="T0" fmla="*/ 28 w 28"/>
                <a:gd name="T1" fmla="*/ 0 h 383"/>
                <a:gd name="T2" fmla="*/ 28 w 28"/>
                <a:gd name="T3" fmla="*/ 383 h 383"/>
                <a:gd name="T4" fmla="*/ 0 w 28"/>
                <a:gd name="T5" fmla="*/ 383 h 383"/>
                <a:gd name="T6" fmla="*/ 0 w 28"/>
                <a:gd name="T7" fmla="*/ 28 h 383"/>
                <a:gd name="T8" fmla="*/ 28 w 28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3">
                  <a:moveTo>
                    <a:pt x="28" y="0"/>
                  </a:moveTo>
                  <a:lnTo>
                    <a:pt x="28" y="383"/>
                  </a:lnTo>
                  <a:lnTo>
                    <a:pt x="0" y="383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8" name="Freeform 439"/>
            <p:cNvSpPr>
              <a:spLocks/>
            </p:cNvSpPr>
            <p:nvPr/>
          </p:nvSpPr>
          <p:spPr bwMode="auto">
            <a:xfrm>
              <a:off x="1660527" y="4325945"/>
              <a:ext cx="77788" cy="123825"/>
            </a:xfrm>
            <a:custGeom>
              <a:avLst/>
              <a:gdLst>
                <a:gd name="T0" fmla="*/ 49 w 49"/>
                <a:gd name="T1" fmla="*/ 0 h 78"/>
                <a:gd name="T2" fmla="*/ 49 w 49"/>
                <a:gd name="T3" fmla="*/ 78 h 78"/>
                <a:gd name="T4" fmla="*/ 0 w 49"/>
                <a:gd name="T5" fmla="*/ 78 h 78"/>
                <a:gd name="T6" fmla="*/ 0 w 49"/>
                <a:gd name="T7" fmla="*/ 47 h 78"/>
                <a:gd name="T8" fmla="*/ 28 w 49"/>
                <a:gd name="T9" fmla="*/ 20 h 78"/>
                <a:gd name="T10" fmla="*/ 49 w 49"/>
                <a:gd name="T11" fmla="*/ 0 h 78"/>
                <a:gd name="T12" fmla="*/ 49 w 49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8">
                  <a:moveTo>
                    <a:pt x="49" y="0"/>
                  </a:moveTo>
                  <a:lnTo>
                    <a:pt x="49" y="78"/>
                  </a:lnTo>
                  <a:lnTo>
                    <a:pt x="0" y="78"/>
                  </a:lnTo>
                  <a:lnTo>
                    <a:pt x="0" y="47"/>
                  </a:lnTo>
                  <a:lnTo>
                    <a:pt x="28" y="2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A57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9" name="Freeform 440"/>
            <p:cNvSpPr>
              <a:spLocks/>
            </p:cNvSpPr>
            <p:nvPr/>
          </p:nvSpPr>
          <p:spPr bwMode="auto">
            <a:xfrm>
              <a:off x="1978028" y="4302132"/>
              <a:ext cx="76200" cy="542926"/>
            </a:xfrm>
            <a:custGeom>
              <a:avLst/>
              <a:gdLst>
                <a:gd name="T0" fmla="*/ 48 w 48"/>
                <a:gd name="T1" fmla="*/ 47 h 342"/>
                <a:gd name="T2" fmla="*/ 48 w 48"/>
                <a:gd name="T3" fmla="*/ 93 h 342"/>
                <a:gd name="T4" fmla="*/ 13 w 48"/>
                <a:gd name="T5" fmla="*/ 93 h 342"/>
                <a:gd name="T6" fmla="*/ 13 w 48"/>
                <a:gd name="T7" fmla="*/ 342 h 342"/>
                <a:gd name="T8" fmla="*/ 0 w 48"/>
                <a:gd name="T9" fmla="*/ 342 h 342"/>
                <a:gd name="T10" fmla="*/ 0 w 48"/>
                <a:gd name="T11" fmla="*/ 0 h 342"/>
                <a:gd name="T12" fmla="*/ 13 w 48"/>
                <a:gd name="T13" fmla="*/ 13 h 342"/>
                <a:gd name="T14" fmla="*/ 48 w 48"/>
                <a:gd name="T15" fmla="*/ 47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42">
                  <a:moveTo>
                    <a:pt x="48" y="47"/>
                  </a:moveTo>
                  <a:lnTo>
                    <a:pt x="48" y="93"/>
                  </a:lnTo>
                  <a:lnTo>
                    <a:pt x="13" y="93"/>
                  </a:lnTo>
                  <a:lnTo>
                    <a:pt x="13" y="342"/>
                  </a:lnTo>
                  <a:lnTo>
                    <a:pt x="0" y="342"/>
                  </a:lnTo>
                  <a:lnTo>
                    <a:pt x="0" y="0"/>
                  </a:lnTo>
                  <a:lnTo>
                    <a:pt x="13" y="13"/>
                  </a:lnTo>
                  <a:lnTo>
                    <a:pt x="48" y="47"/>
                  </a:lnTo>
                  <a:close/>
                </a:path>
              </a:pathLst>
            </a:custGeom>
            <a:solidFill>
              <a:srgbClr val="A57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0" name="Freeform 441"/>
            <p:cNvSpPr>
              <a:spLocks/>
            </p:cNvSpPr>
            <p:nvPr/>
          </p:nvSpPr>
          <p:spPr bwMode="auto">
            <a:xfrm>
              <a:off x="1612902" y="4197357"/>
              <a:ext cx="512763" cy="647701"/>
            </a:xfrm>
            <a:custGeom>
              <a:avLst/>
              <a:gdLst>
                <a:gd name="T0" fmla="*/ 161 w 323"/>
                <a:gd name="T1" fmla="*/ 0 h 408"/>
                <a:gd name="T2" fmla="*/ 323 w 323"/>
                <a:gd name="T3" fmla="*/ 159 h 408"/>
                <a:gd name="T4" fmla="*/ 243 w 323"/>
                <a:gd name="T5" fmla="*/ 159 h 408"/>
                <a:gd name="T6" fmla="*/ 243 w 323"/>
                <a:gd name="T7" fmla="*/ 408 h 408"/>
                <a:gd name="T8" fmla="*/ 79 w 323"/>
                <a:gd name="T9" fmla="*/ 408 h 408"/>
                <a:gd name="T10" fmla="*/ 79 w 323"/>
                <a:gd name="T11" fmla="*/ 159 h 408"/>
                <a:gd name="T12" fmla="*/ 0 w 323"/>
                <a:gd name="T13" fmla="*/ 159 h 408"/>
                <a:gd name="T14" fmla="*/ 161 w 323"/>
                <a:gd name="T1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408">
                  <a:moveTo>
                    <a:pt x="161" y="0"/>
                  </a:moveTo>
                  <a:lnTo>
                    <a:pt x="323" y="159"/>
                  </a:lnTo>
                  <a:lnTo>
                    <a:pt x="243" y="159"/>
                  </a:lnTo>
                  <a:lnTo>
                    <a:pt x="243" y="408"/>
                  </a:lnTo>
                  <a:lnTo>
                    <a:pt x="79" y="408"/>
                  </a:lnTo>
                  <a:lnTo>
                    <a:pt x="79" y="159"/>
                  </a:lnTo>
                  <a:lnTo>
                    <a:pt x="0" y="15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1" name="Freeform 442"/>
            <p:cNvSpPr>
              <a:spLocks/>
            </p:cNvSpPr>
            <p:nvPr/>
          </p:nvSpPr>
          <p:spPr bwMode="auto">
            <a:xfrm>
              <a:off x="1868490" y="4197357"/>
              <a:ext cx="34925" cy="122238"/>
            </a:xfrm>
            <a:custGeom>
              <a:avLst/>
              <a:gdLst>
                <a:gd name="T0" fmla="*/ 22 w 22"/>
                <a:gd name="T1" fmla="*/ 21 h 77"/>
                <a:gd name="T2" fmla="*/ 22 w 22"/>
                <a:gd name="T3" fmla="*/ 77 h 77"/>
                <a:gd name="T4" fmla="*/ 0 w 22"/>
                <a:gd name="T5" fmla="*/ 77 h 77"/>
                <a:gd name="T6" fmla="*/ 0 w 22"/>
                <a:gd name="T7" fmla="*/ 0 h 77"/>
                <a:gd name="T8" fmla="*/ 22 w 22"/>
                <a:gd name="T9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7">
                  <a:moveTo>
                    <a:pt x="22" y="21"/>
                  </a:moveTo>
                  <a:lnTo>
                    <a:pt x="22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865315" y="4319595"/>
              <a:ext cx="7938" cy="525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3" name="Freeform 444"/>
            <p:cNvSpPr>
              <a:spLocks/>
            </p:cNvSpPr>
            <p:nvPr/>
          </p:nvSpPr>
          <p:spPr bwMode="auto">
            <a:xfrm>
              <a:off x="1865315" y="4319595"/>
              <a:ext cx="7938" cy="525463"/>
            </a:xfrm>
            <a:custGeom>
              <a:avLst/>
              <a:gdLst>
                <a:gd name="T0" fmla="*/ 5 w 5"/>
                <a:gd name="T1" fmla="*/ 331 h 331"/>
                <a:gd name="T2" fmla="*/ 5 w 5"/>
                <a:gd name="T3" fmla="*/ 0 h 331"/>
                <a:gd name="T4" fmla="*/ 0 w 5"/>
                <a:gd name="T5" fmla="*/ 0 h 331"/>
                <a:gd name="T6" fmla="*/ 0 w 5"/>
                <a:gd name="T7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31">
                  <a:moveTo>
                    <a:pt x="5" y="331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779590" y="4449770"/>
              <a:ext cx="7938" cy="395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5" name="Freeform 446"/>
            <p:cNvSpPr>
              <a:spLocks/>
            </p:cNvSpPr>
            <p:nvPr/>
          </p:nvSpPr>
          <p:spPr bwMode="auto">
            <a:xfrm>
              <a:off x="1779590" y="4449770"/>
              <a:ext cx="7938" cy="395288"/>
            </a:xfrm>
            <a:custGeom>
              <a:avLst/>
              <a:gdLst>
                <a:gd name="T0" fmla="*/ 5 w 5"/>
                <a:gd name="T1" fmla="*/ 249 h 249"/>
                <a:gd name="T2" fmla="*/ 5 w 5"/>
                <a:gd name="T3" fmla="*/ 0 h 249"/>
                <a:gd name="T4" fmla="*/ 0 w 5"/>
                <a:gd name="T5" fmla="*/ 0 h 249"/>
                <a:gd name="T6" fmla="*/ 0 w 5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49">
                  <a:moveTo>
                    <a:pt x="5" y="249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2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6" name="Freeform 447"/>
            <p:cNvSpPr>
              <a:spLocks/>
            </p:cNvSpPr>
            <p:nvPr/>
          </p:nvSpPr>
          <p:spPr bwMode="auto">
            <a:xfrm>
              <a:off x="1912940" y="4241807"/>
              <a:ext cx="41275" cy="354013"/>
            </a:xfrm>
            <a:custGeom>
              <a:avLst/>
              <a:gdLst>
                <a:gd name="T0" fmla="*/ 26 w 26"/>
                <a:gd name="T1" fmla="*/ 25 h 223"/>
                <a:gd name="T2" fmla="*/ 26 w 26"/>
                <a:gd name="T3" fmla="*/ 223 h 223"/>
                <a:gd name="T4" fmla="*/ 0 w 26"/>
                <a:gd name="T5" fmla="*/ 195 h 223"/>
                <a:gd name="T6" fmla="*/ 0 w 26"/>
                <a:gd name="T7" fmla="*/ 0 h 223"/>
                <a:gd name="T8" fmla="*/ 20 w 26"/>
                <a:gd name="T9" fmla="*/ 19 h 223"/>
                <a:gd name="T10" fmla="*/ 20 w 26"/>
                <a:gd name="T11" fmla="*/ 19 h 223"/>
                <a:gd name="T12" fmla="*/ 26 w 26"/>
                <a:gd name="T13" fmla="*/ 2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3">
                  <a:moveTo>
                    <a:pt x="26" y="25"/>
                  </a:moveTo>
                  <a:lnTo>
                    <a:pt x="26" y="223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7" name="Freeform 448"/>
            <p:cNvSpPr>
              <a:spLocks/>
            </p:cNvSpPr>
            <p:nvPr/>
          </p:nvSpPr>
          <p:spPr bwMode="auto">
            <a:xfrm>
              <a:off x="1944690" y="4271970"/>
              <a:ext cx="33338" cy="152400"/>
            </a:xfrm>
            <a:custGeom>
              <a:avLst/>
              <a:gdLst>
                <a:gd name="T0" fmla="*/ 21 w 21"/>
                <a:gd name="T1" fmla="*/ 19 h 96"/>
                <a:gd name="T2" fmla="*/ 21 w 21"/>
                <a:gd name="T3" fmla="*/ 96 h 96"/>
                <a:gd name="T4" fmla="*/ 0 w 21"/>
                <a:gd name="T5" fmla="*/ 96 h 96"/>
                <a:gd name="T6" fmla="*/ 0 w 21"/>
                <a:gd name="T7" fmla="*/ 0 h 96"/>
                <a:gd name="T8" fmla="*/ 6 w 21"/>
                <a:gd name="T9" fmla="*/ 6 h 96"/>
                <a:gd name="T10" fmla="*/ 21 w 21"/>
                <a:gd name="T11" fmla="*/ 1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6">
                  <a:moveTo>
                    <a:pt x="21" y="19"/>
                  </a:moveTo>
                  <a:lnTo>
                    <a:pt x="21" y="96"/>
                  </a:lnTo>
                  <a:lnTo>
                    <a:pt x="0" y="96"/>
                  </a:lnTo>
                  <a:lnTo>
                    <a:pt x="0" y="0"/>
                  </a:lnTo>
                  <a:lnTo>
                    <a:pt x="6" y="6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974853" y="4424370"/>
              <a:ext cx="7938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9" name="Freeform 450"/>
            <p:cNvSpPr>
              <a:spLocks/>
            </p:cNvSpPr>
            <p:nvPr/>
          </p:nvSpPr>
          <p:spPr bwMode="auto">
            <a:xfrm>
              <a:off x="1974853" y="4424370"/>
              <a:ext cx="7938" cy="420688"/>
            </a:xfrm>
            <a:custGeom>
              <a:avLst/>
              <a:gdLst>
                <a:gd name="T0" fmla="*/ 5 w 5"/>
                <a:gd name="T1" fmla="*/ 265 h 265"/>
                <a:gd name="T2" fmla="*/ 5 w 5"/>
                <a:gd name="T3" fmla="*/ 0 h 265"/>
                <a:gd name="T4" fmla="*/ 0 w 5"/>
                <a:gd name="T5" fmla="*/ 0 h 265"/>
                <a:gd name="T6" fmla="*/ 0 w 5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65">
                  <a:moveTo>
                    <a:pt x="5" y="26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0" name="Freeform 451"/>
            <p:cNvSpPr>
              <a:spLocks/>
            </p:cNvSpPr>
            <p:nvPr/>
          </p:nvSpPr>
          <p:spPr bwMode="auto">
            <a:xfrm>
              <a:off x="1958978" y="4397382"/>
              <a:ext cx="39688" cy="20638"/>
            </a:xfrm>
            <a:custGeom>
              <a:avLst/>
              <a:gdLst>
                <a:gd name="T0" fmla="*/ 0 w 25"/>
                <a:gd name="T1" fmla="*/ 13 h 13"/>
                <a:gd name="T2" fmla="*/ 12 w 25"/>
                <a:gd name="T3" fmla="*/ 0 h 13"/>
                <a:gd name="T4" fmla="*/ 25 w 25"/>
                <a:gd name="T5" fmla="*/ 13 h 13"/>
                <a:gd name="T6" fmla="*/ 0 w 25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3">
                  <a:moveTo>
                    <a:pt x="0" y="13"/>
                  </a:moveTo>
                  <a:lnTo>
                    <a:pt x="12" y="0"/>
                  </a:lnTo>
                  <a:lnTo>
                    <a:pt x="25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A57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1" name="Freeform 452"/>
            <p:cNvSpPr>
              <a:spLocks noEditPoints="1"/>
            </p:cNvSpPr>
            <p:nvPr/>
          </p:nvSpPr>
          <p:spPr bwMode="auto">
            <a:xfrm>
              <a:off x="1944690" y="4391032"/>
              <a:ext cx="65088" cy="33338"/>
            </a:xfrm>
            <a:custGeom>
              <a:avLst/>
              <a:gdLst>
                <a:gd name="T0" fmla="*/ 21 w 41"/>
                <a:gd name="T1" fmla="*/ 9 h 21"/>
                <a:gd name="T2" fmla="*/ 28 w 41"/>
                <a:gd name="T3" fmla="*/ 15 h 21"/>
                <a:gd name="T4" fmla="*/ 15 w 41"/>
                <a:gd name="T5" fmla="*/ 15 h 21"/>
                <a:gd name="T6" fmla="*/ 21 w 41"/>
                <a:gd name="T7" fmla="*/ 9 h 21"/>
                <a:gd name="T8" fmla="*/ 21 w 41"/>
                <a:gd name="T9" fmla="*/ 0 h 21"/>
                <a:gd name="T10" fmla="*/ 0 w 41"/>
                <a:gd name="T11" fmla="*/ 21 h 21"/>
                <a:gd name="T12" fmla="*/ 41 w 41"/>
                <a:gd name="T13" fmla="*/ 21 h 21"/>
                <a:gd name="T14" fmla="*/ 21 w 41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1">
                  <a:moveTo>
                    <a:pt x="21" y="9"/>
                  </a:moveTo>
                  <a:lnTo>
                    <a:pt x="28" y="15"/>
                  </a:lnTo>
                  <a:lnTo>
                    <a:pt x="15" y="15"/>
                  </a:lnTo>
                  <a:lnTo>
                    <a:pt x="21" y="9"/>
                  </a:lnTo>
                  <a:close/>
                  <a:moveTo>
                    <a:pt x="21" y="0"/>
                  </a:moveTo>
                  <a:lnTo>
                    <a:pt x="0" y="21"/>
                  </a:lnTo>
                  <a:lnTo>
                    <a:pt x="41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2" name="Freeform 453"/>
            <p:cNvSpPr>
              <a:spLocks noEditPoints="1"/>
            </p:cNvSpPr>
            <p:nvPr/>
          </p:nvSpPr>
          <p:spPr bwMode="auto">
            <a:xfrm>
              <a:off x="1944690" y="4391032"/>
              <a:ext cx="65088" cy="33338"/>
            </a:xfrm>
            <a:custGeom>
              <a:avLst/>
              <a:gdLst>
                <a:gd name="T0" fmla="*/ 21 w 41"/>
                <a:gd name="T1" fmla="*/ 9 h 21"/>
                <a:gd name="T2" fmla="*/ 28 w 41"/>
                <a:gd name="T3" fmla="*/ 15 h 21"/>
                <a:gd name="T4" fmla="*/ 15 w 41"/>
                <a:gd name="T5" fmla="*/ 15 h 21"/>
                <a:gd name="T6" fmla="*/ 21 w 41"/>
                <a:gd name="T7" fmla="*/ 9 h 21"/>
                <a:gd name="T8" fmla="*/ 21 w 41"/>
                <a:gd name="T9" fmla="*/ 0 h 21"/>
                <a:gd name="T10" fmla="*/ 0 w 41"/>
                <a:gd name="T11" fmla="*/ 21 h 21"/>
                <a:gd name="T12" fmla="*/ 41 w 41"/>
                <a:gd name="T13" fmla="*/ 21 h 21"/>
                <a:gd name="T14" fmla="*/ 21 w 41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1">
                  <a:moveTo>
                    <a:pt x="21" y="9"/>
                  </a:moveTo>
                  <a:lnTo>
                    <a:pt x="28" y="15"/>
                  </a:lnTo>
                  <a:lnTo>
                    <a:pt x="15" y="15"/>
                  </a:lnTo>
                  <a:lnTo>
                    <a:pt x="21" y="9"/>
                  </a:lnTo>
                  <a:moveTo>
                    <a:pt x="21" y="0"/>
                  </a:moveTo>
                  <a:lnTo>
                    <a:pt x="0" y="21"/>
                  </a:lnTo>
                  <a:lnTo>
                    <a:pt x="41" y="21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906590" y="4595820"/>
              <a:ext cx="14288" cy="249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4" name="Freeform 455"/>
            <p:cNvSpPr>
              <a:spLocks/>
            </p:cNvSpPr>
            <p:nvPr/>
          </p:nvSpPr>
          <p:spPr bwMode="auto">
            <a:xfrm>
              <a:off x="1906590" y="4595820"/>
              <a:ext cx="14288" cy="249238"/>
            </a:xfrm>
            <a:custGeom>
              <a:avLst/>
              <a:gdLst>
                <a:gd name="T0" fmla="*/ 9 w 9"/>
                <a:gd name="T1" fmla="*/ 157 h 157"/>
                <a:gd name="T2" fmla="*/ 9 w 9"/>
                <a:gd name="T3" fmla="*/ 0 h 157"/>
                <a:gd name="T4" fmla="*/ 0 w 9"/>
                <a:gd name="T5" fmla="*/ 0 h 157"/>
                <a:gd name="T6" fmla="*/ 0 w 9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7">
                  <a:moveTo>
                    <a:pt x="9" y="157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1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5" name="Freeform 456"/>
            <p:cNvSpPr>
              <a:spLocks/>
            </p:cNvSpPr>
            <p:nvPr/>
          </p:nvSpPr>
          <p:spPr bwMode="auto">
            <a:xfrm>
              <a:off x="1885953" y="4560895"/>
              <a:ext cx="55563" cy="28575"/>
            </a:xfrm>
            <a:custGeom>
              <a:avLst/>
              <a:gdLst>
                <a:gd name="T0" fmla="*/ 0 w 35"/>
                <a:gd name="T1" fmla="*/ 18 h 18"/>
                <a:gd name="T2" fmla="*/ 17 w 35"/>
                <a:gd name="T3" fmla="*/ 0 h 18"/>
                <a:gd name="T4" fmla="*/ 35 w 35"/>
                <a:gd name="T5" fmla="*/ 18 h 18"/>
                <a:gd name="T6" fmla="*/ 0 w 35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0" y="18"/>
                  </a:moveTo>
                  <a:lnTo>
                    <a:pt x="17" y="0"/>
                  </a:lnTo>
                  <a:lnTo>
                    <a:pt x="35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6" name="Freeform 457"/>
            <p:cNvSpPr>
              <a:spLocks noEditPoints="1"/>
            </p:cNvSpPr>
            <p:nvPr/>
          </p:nvSpPr>
          <p:spPr bwMode="auto">
            <a:xfrm>
              <a:off x="1873253" y="4551370"/>
              <a:ext cx="80963" cy="44450"/>
            </a:xfrm>
            <a:custGeom>
              <a:avLst/>
              <a:gdLst>
                <a:gd name="T0" fmla="*/ 25 w 51"/>
                <a:gd name="T1" fmla="*/ 11 h 28"/>
                <a:gd name="T2" fmla="*/ 34 w 51"/>
                <a:gd name="T3" fmla="*/ 19 h 28"/>
                <a:gd name="T4" fmla="*/ 17 w 51"/>
                <a:gd name="T5" fmla="*/ 19 h 28"/>
                <a:gd name="T6" fmla="*/ 25 w 51"/>
                <a:gd name="T7" fmla="*/ 11 h 28"/>
                <a:gd name="T8" fmla="*/ 25 w 51"/>
                <a:gd name="T9" fmla="*/ 0 h 28"/>
                <a:gd name="T10" fmla="*/ 0 w 51"/>
                <a:gd name="T11" fmla="*/ 28 h 28"/>
                <a:gd name="T12" fmla="*/ 51 w 51"/>
                <a:gd name="T13" fmla="*/ 28 h 28"/>
                <a:gd name="T14" fmla="*/ 25 w 51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8">
                  <a:moveTo>
                    <a:pt x="25" y="11"/>
                  </a:moveTo>
                  <a:lnTo>
                    <a:pt x="34" y="19"/>
                  </a:lnTo>
                  <a:lnTo>
                    <a:pt x="17" y="19"/>
                  </a:lnTo>
                  <a:lnTo>
                    <a:pt x="25" y="11"/>
                  </a:lnTo>
                  <a:close/>
                  <a:moveTo>
                    <a:pt x="25" y="0"/>
                  </a:moveTo>
                  <a:lnTo>
                    <a:pt x="0" y="28"/>
                  </a:lnTo>
                  <a:lnTo>
                    <a:pt x="51" y="2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7" name="Freeform 458"/>
            <p:cNvSpPr>
              <a:spLocks noEditPoints="1"/>
            </p:cNvSpPr>
            <p:nvPr/>
          </p:nvSpPr>
          <p:spPr bwMode="auto">
            <a:xfrm>
              <a:off x="1873253" y="4551370"/>
              <a:ext cx="80963" cy="44450"/>
            </a:xfrm>
            <a:custGeom>
              <a:avLst/>
              <a:gdLst>
                <a:gd name="T0" fmla="*/ 25 w 51"/>
                <a:gd name="T1" fmla="*/ 11 h 28"/>
                <a:gd name="T2" fmla="*/ 34 w 51"/>
                <a:gd name="T3" fmla="*/ 19 h 28"/>
                <a:gd name="T4" fmla="*/ 17 w 51"/>
                <a:gd name="T5" fmla="*/ 19 h 28"/>
                <a:gd name="T6" fmla="*/ 25 w 51"/>
                <a:gd name="T7" fmla="*/ 11 h 28"/>
                <a:gd name="T8" fmla="*/ 25 w 51"/>
                <a:gd name="T9" fmla="*/ 0 h 28"/>
                <a:gd name="T10" fmla="*/ 0 w 51"/>
                <a:gd name="T11" fmla="*/ 28 h 28"/>
                <a:gd name="T12" fmla="*/ 51 w 51"/>
                <a:gd name="T13" fmla="*/ 28 h 28"/>
                <a:gd name="T14" fmla="*/ 25 w 51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8">
                  <a:moveTo>
                    <a:pt x="25" y="11"/>
                  </a:moveTo>
                  <a:lnTo>
                    <a:pt x="34" y="19"/>
                  </a:lnTo>
                  <a:lnTo>
                    <a:pt x="17" y="19"/>
                  </a:lnTo>
                  <a:lnTo>
                    <a:pt x="25" y="11"/>
                  </a:lnTo>
                  <a:moveTo>
                    <a:pt x="25" y="0"/>
                  </a:moveTo>
                  <a:lnTo>
                    <a:pt x="0" y="28"/>
                  </a:lnTo>
                  <a:lnTo>
                    <a:pt x="51" y="28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8" name="Freeform 459"/>
            <p:cNvSpPr>
              <a:spLocks/>
            </p:cNvSpPr>
            <p:nvPr/>
          </p:nvSpPr>
          <p:spPr bwMode="auto">
            <a:xfrm>
              <a:off x="1735140" y="4357695"/>
              <a:ext cx="7938" cy="92075"/>
            </a:xfrm>
            <a:custGeom>
              <a:avLst/>
              <a:gdLst>
                <a:gd name="T0" fmla="*/ 0 w 5"/>
                <a:gd name="T1" fmla="*/ 0 h 58"/>
                <a:gd name="T2" fmla="*/ 0 w 5"/>
                <a:gd name="T3" fmla="*/ 58 h 58"/>
                <a:gd name="T4" fmla="*/ 0 w 5"/>
                <a:gd name="T5" fmla="*/ 58 h 58"/>
                <a:gd name="T6" fmla="*/ 5 w 5"/>
                <a:gd name="T7" fmla="*/ 58 h 58"/>
                <a:gd name="T8" fmla="*/ 5 w 5"/>
                <a:gd name="T9" fmla="*/ 58 h 58"/>
                <a:gd name="T10" fmla="*/ 5 w 5"/>
                <a:gd name="T11" fmla="*/ 0 h 58"/>
                <a:gd name="T12" fmla="*/ 0 w 5"/>
                <a:gd name="T13" fmla="*/ 0 h 58"/>
                <a:gd name="T14" fmla="*/ 0 w 5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8">
                  <a:moveTo>
                    <a:pt x="0" y="0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9" name="Freeform 460"/>
            <p:cNvSpPr>
              <a:spLocks/>
            </p:cNvSpPr>
            <p:nvPr/>
          </p:nvSpPr>
          <p:spPr bwMode="auto">
            <a:xfrm>
              <a:off x="1835153" y="4289432"/>
              <a:ext cx="68263" cy="30163"/>
            </a:xfrm>
            <a:custGeom>
              <a:avLst/>
              <a:gdLst>
                <a:gd name="T0" fmla="*/ 21 w 43"/>
                <a:gd name="T1" fmla="*/ 0 h 19"/>
                <a:gd name="T2" fmla="*/ 43 w 43"/>
                <a:gd name="T3" fmla="*/ 19 h 19"/>
                <a:gd name="T4" fmla="*/ 0 w 43"/>
                <a:gd name="T5" fmla="*/ 19 h 19"/>
                <a:gd name="T6" fmla="*/ 21 w 4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9">
                  <a:moveTo>
                    <a:pt x="21" y="0"/>
                  </a:moveTo>
                  <a:lnTo>
                    <a:pt x="43" y="19"/>
                  </a:lnTo>
                  <a:lnTo>
                    <a:pt x="0" y="1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0" name="Freeform 461"/>
            <p:cNvSpPr>
              <a:spLocks/>
            </p:cNvSpPr>
            <p:nvPr/>
          </p:nvSpPr>
          <p:spPr bwMode="auto">
            <a:xfrm>
              <a:off x="1738315" y="4405320"/>
              <a:ext cx="90488" cy="44450"/>
            </a:xfrm>
            <a:custGeom>
              <a:avLst/>
              <a:gdLst>
                <a:gd name="T0" fmla="*/ 29 w 57"/>
                <a:gd name="T1" fmla="*/ 0 h 28"/>
                <a:gd name="T2" fmla="*/ 57 w 57"/>
                <a:gd name="T3" fmla="*/ 28 h 28"/>
                <a:gd name="T4" fmla="*/ 0 w 57"/>
                <a:gd name="T5" fmla="*/ 28 h 28"/>
                <a:gd name="T6" fmla="*/ 29 w 57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28">
                  <a:moveTo>
                    <a:pt x="29" y="0"/>
                  </a:moveTo>
                  <a:lnTo>
                    <a:pt x="57" y="28"/>
                  </a:lnTo>
                  <a:lnTo>
                    <a:pt x="0" y="2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1" name="Freeform 462"/>
            <p:cNvSpPr>
              <a:spLocks/>
            </p:cNvSpPr>
            <p:nvPr/>
          </p:nvSpPr>
          <p:spPr bwMode="auto">
            <a:xfrm>
              <a:off x="1704977" y="4325945"/>
              <a:ext cx="68263" cy="31750"/>
            </a:xfrm>
            <a:custGeom>
              <a:avLst/>
              <a:gdLst>
                <a:gd name="T0" fmla="*/ 43 w 43"/>
                <a:gd name="T1" fmla="*/ 20 h 20"/>
                <a:gd name="T2" fmla="*/ 0 w 43"/>
                <a:gd name="T3" fmla="*/ 20 h 20"/>
                <a:gd name="T4" fmla="*/ 21 w 43"/>
                <a:gd name="T5" fmla="*/ 0 h 20"/>
                <a:gd name="T6" fmla="*/ 21 w 43"/>
                <a:gd name="T7" fmla="*/ 0 h 20"/>
                <a:gd name="T8" fmla="*/ 43 w 4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0">
                  <a:moveTo>
                    <a:pt x="43" y="20"/>
                  </a:moveTo>
                  <a:lnTo>
                    <a:pt x="0" y="2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43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877219" y="3476312"/>
            <a:ext cx="16764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Extend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913437" y="2646362"/>
            <a:ext cx="712788" cy="407988"/>
            <a:chOff x="4903792" y="4316420"/>
            <a:chExt cx="712788" cy="407988"/>
          </a:xfrm>
        </p:grpSpPr>
        <p:sp>
          <p:nvSpPr>
            <p:cNvPr id="44" name="Freeform 158"/>
            <p:cNvSpPr>
              <a:spLocks/>
            </p:cNvSpPr>
            <p:nvPr/>
          </p:nvSpPr>
          <p:spPr bwMode="auto">
            <a:xfrm>
              <a:off x="4903792" y="4316420"/>
              <a:ext cx="712788" cy="407988"/>
            </a:xfrm>
            <a:custGeom>
              <a:avLst/>
              <a:gdLst>
                <a:gd name="T0" fmla="*/ 104 w 208"/>
                <a:gd name="T1" fmla="*/ 0 h 120"/>
                <a:gd name="T2" fmla="*/ 0 w 208"/>
                <a:gd name="T3" fmla="*/ 60 h 120"/>
                <a:gd name="T4" fmla="*/ 104 w 208"/>
                <a:gd name="T5" fmla="*/ 120 h 120"/>
                <a:gd name="T6" fmla="*/ 208 w 208"/>
                <a:gd name="T7" fmla="*/ 60 h 120"/>
                <a:gd name="T8" fmla="*/ 104 w 208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0">
                  <a:moveTo>
                    <a:pt x="104" y="0"/>
                  </a:moveTo>
                  <a:cubicBezTo>
                    <a:pt x="60" y="0"/>
                    <a:pt x="21" y="25"/>
                    <a:pt x="0" y="60"/>
                  </a:cubicBezTo>
                  <a:cubicBezTo>
                    <a:pt x="21" y="96"/>
                    <a:pt x="60" y="120"/>
                    <a:pt x="104" y="120"/>
                  </a:cubicBezTo>
                  <a:cubicBezTo>
                    <a:pt x="149" y="120"/>
                    <a:pt x="187" y="96"/>
                    <a:pt x="208" y="60"/>
                  </a:cubicBezTo>
                  <a:cubicBezTo>
                    <a:pt x="187" y="25"/>
                    <a:pt x="149" y="0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5132393" y="4397382"/>
              <a:ext cx="254000" cy="249238"/>
            </a:xfrm>
            <a:prstGeom prst="ellipse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02243" y="4465645"/>
              <a:ext cx="115888" cy="112713"/>
            </a:xfrm>
            <a:prstGeom prst="ellipse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489576" y="3468767"/>
            <a:ext cx="16764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Visualize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9571037" y="2455069"/>
            <a:ext cx="914400" cy="813593"/>
            <a:chOff x="465138" y="2746375"/>
            <a:chExt cx="1074737" cy="99853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677863" y="3013075"/>
              <a:ext cx="15875" cy="731837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787401" y="3008313"/>
              <a:ext cx="15875" cy="736600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693738" y="3421063"/>
              <a:ext cx="106363" cy="17462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693738" y="3527425"/>
              <a:ext cx="96838" cy="12700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3" name="Freeform 374"/>
            <p:cNvSpPr>
              <a:spLocks/>
            </p:cNvSpPr>
            <p:nvPr/>
          </p:nvSpPr>
          <p:spPr bwMode="auto">
            <a:xfrm>
              <a:off x="681038" y="3421063"/>
              <a:ext cx="119063" cy="119062"/>
            </a:xfrm>
            <a:custGeom>
              <a:avLst/>
              <a:gdLst>
                <a:gd name="T0" fmla="*/ 0 w 75"/>
                <a:gd name="T1" fmla="*/ 75 h 75"/>
                <a:gd name="T2" fmla="*/ 8 w 75"/>
                <a:gd name="T3" fmla="*/ 75 h 75"/>
                <a:gd name="T4" fmla="*/ 39 w 75"/>
                <a:gd name="T5" fmla="*/ 45 h 75"/>
                <a:gd name="T6" fmla="*/ 69 w 75"/>
                <a:gd name="T7" fmla="*/ 75 h 75"/>
                <a:gd name="T8" fmla="*/ 75 w 75"/>
                <a:gd name="T9" fmla="*/ 75 h 75"/>
                <a:gd name="T10" fmla="*/ 75 w 75"/>
                <a:gd name="T11" fmla="*/ 69 h 75"/>
                <a:gd name="T12" fmla="*/ 45 w 75"/>
                <a:gd name="T13" fmla="*/ 39 h 75"/>
                <a:gd name="T14" fmla="*/ 75 w 75"/>
                <a:gd name="T15" fmla="*/ 9 h 75"/>
                <a:gd name="T16" fmla="*/ 75 w 75"/>
                <a:gd name="T17" fmla="*/ 0 h 75"/>
                <a:gd name="T18" fmla="*/ 69 w 75"/>
                <a:gd name="T19" fmla="*/ 0 h 75"/>
                <a:gd name="T20" fmla="*/ 39 w 75"/>
                <a:gd name="T21" fmla="*/ 30 h 75"/>
                <a:gd name="T22" fmla="*/ 8 w 75"/>
                <a:gd name="T23" fmla="*/ 0 h 75"/>
                <a:gd name="T24" fmla="*/ 0 w 75"/>
                <a:gd name="T25" fmla="*/ 0 h 75"/>
                <a:gd name="T26" fmla="*/ 0 w 75"/>
                <a:gd name="T27" fmla="*/ 7 h 75"/>
                <a:gd name="T28" fmla="*/ 30 w 75"/>
                <a:gd name="T29" fmla="*/ 39 h 75"/>
                <a:gd name="T30" fmla="*/ 0 w 75"/>
                <a:gd name="T31" fmla="*/ 69 h 75"/>
                <a:gd name="T32" fmla="*/ 0 w 75"/>
                <a:gd name="T3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75">
                  <a:moveTo>
                    <a:pt x="0" y="75"/>
                  </a:moveTo>
                  <a:lnTo>
                    <a:pt x="8" y="75"/>
                  </a:lnTo>
                  <a:lnTo>
                    <a:pt x="39" y="45"/>
                  </a:lnTo>
                  <a:lnTo>
                    <a:pt x="69" y="75"/>
                  </a:lnTo>
                  <a:lnTo>
                    <a:pt x="75" y="75"/>
                  </a:lnTo>
                  <a:lnTo>
                    <a:pt x="75" y="69"/>
                  </a:lnTo>
                  <a:lnTo>
                    <a:pt x="45" y="39"/>
                  </a:lnTo>
                  <a:lnTo>
                    <a:pt x="75" y="9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39" y="3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0" y="39"/>
                  </a:lnTo>
                  <a:lnTo>
                    <a:pt x="0" y="6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693738" y="3319463"/>
              <a:ext cx="96838" cy="12700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5" name="Freeform 376"/>
            <p:cNvSpPr>
              <a:spLocks/>
            </p:cNvSpPr>
            <p:nvPr/>
          </p:nvSpPr>
          <p:spPr bwMode="auto">
            <a:xfrm>
              <a:off x="681038" y="3319463"/>
              <a:ext cx="119063" cy="115887"/>
            </a:xfrm>
            <a:custGeom>
              <a:avLst/>
              <a:gdLst>
                <a:gd name="T0" fmla="*/ 0 w 75"/>
                <a:gd name="T1" fmla="*/ 73 h 73"/>
                <a:gd name="T2" fmla="*/ 8 w 75"/>
                <a:gd name="T3" fmla="*/ 73 h 73"/>
                <a:gd name="T4" fmla="*/ 39 w 75"/>
                <a:gd name="T5" fmla="*/ 45 h 73"/>
                <a:gd name="T6" fmla="*/ 69 w 75"/>
                <a:gd name="T7" fmla="*/ 73 h 73"/>
                <a:gd name="T8" fmla="*/ 75 w 75"/>
                <a:gd name="T9" fmla="*/ 73 h 73"/>
                <a:gd name="T10" fmla="*/ 75 w 75"/>
                <a:gd name="T11" fmla="*/ 66 h 73"/>
                <a:gd name="T12" fmla="*/ 45 w 75"/>
                <a:gd name="T13" fmla="*/ 36 h 73"/>
                <a:gd name="T14" fmla="*/ 75 w 75"/>
                <a:gd name="T15" fmla="*/ 6 h 73"/>
                <a:gd name="T16" fmla="*/ 75 w 75"/>
                <a:gd name="T17" fmla="*/ 0 h 73"/>
                <a:gd name="T18" fmla="*/ 69 w 75"/>
                <a:gd name="T19" fmla="*/ 0 h 73"/>
                <a:gd name="T20" fmla="*/ 39 w 75"/>
                <a:gd name="T21" fmla="*/ 30 h 73"/>
                <a:gd name="T22" fmla="*/ 8 w 75"/>
                <a:gd name="T23" fmla="*/ 0 h 73"/>
                <a:gd name="T24" fmla="*/ 0 w 75"/>
                <a:gd name="T25" fmla="*/ 0 h 73"/>
                <a:gd name="T26" fmla="*/ 0 w 75"/>
                <a:gd name="T27" fmla="*/ 4 h 73"/>
                <a:gd name="T28" fmla="*/ 30 w 75"/>
                <a:gd name="T29" fmla="*/ 36 h 73"/>
                <a:gd name="T30" fmla="*/ 0 w 75"/>
                <a:gd name="T31" fmla="*/ 68 h 73"/>
                <a:gd name="T32" fmla="*/ 0 w 75"/>
                <a:gd name="T3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73">
                  <a:moveTo>
                    <a:pt x="0" y="73"/>
                  </a:moveTo>
                  <a:lnTo>
                    <a:pt x="8" y="73"/>
                  </a:lnTo>
                  <a:lnTo>
                    <a:pt x="39" y="45"/>
                  </a:lnTo>
                  <a:lnTo>
                    <a:pt x="69" y="73"/>
                  </a:lnTo>
                  <a:lnTo>
                    <a:pt x="75" y="73"/>
                  </a:lnTo>
                  <a:lnTo>
                    <a:pt x="75" y="66"/>
                  </a:lnTo>
                  <a:lnTo>
                    <a:pt x="45" y="36"/>
                  </a:lnTo>
                  <a:lnTo>
                    <a:pt x="75" y="6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39" y="3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0" y="36"/>
                  </a:lnTo>
                  <a:lnTo>
                    <a:pt x="0" y="6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6" name="Freeform 377"/>
            <p:cNvSpPr>
              <a:spLocks/>
            </p:cNvSpPr>
            <p:nvPr/>
          </p:nvSpPr>
          <p:spPr bwMode="auto">
            <a:xfrm>
              <a:off x="681038" y="3216275"/>
              <a:ext cx="119063" cy="115887"/>
            </a:xfrm>
            <a:custGeom>
              <a:avLst/>
              <a:gdLst>
                <a:gd name="T0" fmla="*/ 0 w 75"/>
                <a:gd name="T1" fmla="*/ 73 h 73"/>
                <a:gd name="T2" fmla="*/ 8 w 75"/>
                <a:gd name="T3" fmla="*/ 73 h 73"/>
                <a:gd name="T4" fmla="*/ 39 w 75"/>
                <a:gd name="T5" fmla="*/ 45 h 73"/>
                <a:gd name="T6" fmla="*/ 69 w 75"/>
                <a:gd name="T7" fmla="*/ 73 h 73"/>
                <a:gd name="T8" fmla="*/ 75 w 75"/>
                <a:gd name="T9" fmla="*/ 73 h 73"/>
                <a:gd name="T10" fmla="*/ 75 w 75"/>
                <a:gd name="T11" fmla="*/ 67 h 73"/>
                <a:gd name="T12" fmla="*/ 45 w 75"/>
                <a:gd name="T13" fmla="*/ 37 h 73"/>
                <a:gd name="T14" fmla="*/ 75 w 75"/>
                <a:gd name="T15" fmla="*/ 7 h 73"/>
                <a:gd name="T16" fmla="*/ 75 w 75"/>
                <a:gd name="T17" fmla="*/ 0 h 73"/>
                <a:gd name="T18" fmla="*/ 69 w 75"/>
                <a:gd name="T19" fmla="*/ 0 h 73"/>
                <a:gd name="T20" fmla="*/ 39 w 75"/>
                <a:gd name="T21" fmla="*/ 30 h 73"/>
                <a:gd name="T22" fmla="*/ 8 w 75"/>
                <a:gd name="T23" fmla="*/ 0 h 73"/>
                <a:gd name="T24" fmla="*/ 0 w 75"/>
                <a:gd name="T25" fmla="*/ 0 h 73"/>
                <a:gd name="T26" fmla="*/ 0 w 75"/>
                <a:gd name="T27" fmla="*/ 5 h 73"/>
                <a:gd name="T28" fmla="*/ 30 w 75"/>
                <a:gd name="T29" fmla="*/ 37 h 73"/>
                <a:gd name="T30" fmla="*/ 0 w 75"/>
                <a:gd name="T31" fmla="*/ 69 h 73"/>
                <a:gd name="T32" fmla="*/ 0 w 75"/>
                <a:gd name="T3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73">
                  <a:moveTo>
                    <a:pt x="0" y="73"/>
                  </a:moveTo>
                  <a:lnTo>
                    <a:pt x="8" y="73"/>
                  </a:lnTo>
                  <a:lnTo>
                    <a:pt x="39" y="45"/>
                  </a:lnTo>
                  <a:lnTo>
                    <a:pt x="69" y="73"/>
                  </a:lnTo>
                  <a:lnTo>
                    <a:pt x="75" y="73"/>
                  </a:lnTo>
                  <a:lnTo>
                    <a:pt x="75" y="67"/>
                  </a:lnTo>
                  <a:lnTo>
                    <a:pt x="45" y="37"/>
                  </a:lnTo>
                  <a:lnTo>
                    <a:pt x="75" y="7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39" y="3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0" y="37"/>
                  </a:lnTo>
                  <a:lnTo>
                    <a:pt x="0" y="69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693738" y="3216275"/>
              <a:ext cx="96838" cy="14287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8" name="Freeform 379"/>
            <p:cNvSpPr>
              <a:spLocks/>
            </p:cNvSpPr>
            <p:nvPr/>
          </p:nvSpPr>
          <p:spPr bwMode="auto">
            <a:xfrm>
              <a:off x="681038" y="3114675"/>
              <a:ext cx="119063" cy="115887"/>
            </a:xfrm>
            <a:custGeom>
              <a:avLst/>
              <a:gdLst>
                <a:gd name="T0" fmla="*/ 0 w 75"/>
                <a:gd name="T1" fmla="*/ 73 h 73"/>
                <a:gd name="T2" fmla="*/ 8 w 75"/>
                <a:gd name="T3" fmla="*/ 73 h 73"/>
                <a:gd name="T4" fmla="*/ 39 w 75"/>
                <a:gd name="T5" fmla="*/ 43 h 73"/>
                <a:gd name="T6" fmla="*/ 69 w 75"/>
                <a:gd name="T7" fmla="*/ 73 h 73"/>
                <a:gd name="T8" fmla="*/ 75 w 75"/>
                <a:gd name="T9" fmla="*/ 73 h 73"/>
                <a:gd name="T10" fmla="*/ 75 w 75"/>
                <a:gd name="T11" fmla="*/ 66 h 73"/>
                <a:gd name="T12" fmla="*/ 45 w 75"/>
                <a:gd name="T13" fmla="*/ 36 h 73"/>
                <a:gd name="T14" fmla="*/ 75 w 75"/>
                <a:gd name="T15" fmla="*/ 6 h 73"/>
                <a:gd name="T16" fmla="*/ 75 w 75"/>
                <a:gd name="T17" fmla="*/ 0 h 73"/>
                <a:gd name="T18" fmla="*/ 69 w 75"/>
                <a:gd name="T19" fmla="*/ 0 h 73"/>
                <a:gd name="T20" fmla="*/ 39 w 75"/>
                <a:gd name="T21" fmla="*/ 28 h 73"/>
                <a:gd name="T22" fmla="*/ 8 w 75"/>
                <a:gd name="T23" fmla="*/ 0 h 73"/>
                <a:gd name="T24" fmla="*/ 0 w 75"/>
                <a:gd name="T25" fmla="*/ 0 h 73"/>
                <a:gd name="T26" fmla="*/ 0 w 75"/>
                <a:gd name="T27" fmla="*/ 4 h 73"/>
                <a:gd name="T28" fmla="*/ 30 w 75"/>
                <a:gd name="T29" fmla="*/ 36 h 73"/>
                <a:gd name="T30" fmla="*/ 0 w 75"/>
                <a:gd name="T31" fmla="*/ 69 h 73"/>
                <a:gd name="T32" fmla="*/ 0 w 75"/>
                <a:gd name="T3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73">
                  <a:moveTo>
                    <a:pt x="0" y="73"/>
                  </a:moveTo>
                  <a:lnTo>
                    <a:pt x="8" y="73"/>
                  </a:lnTo>
                  <a:lnTo>
                    <a:pt x="39" y="43"/>
                  </a:lnTo>
                  <a:lnTo>
                    <a:pt x="69" y="73"/>
                  </a:lnTo>
                  <a:lnTo>
                    <a:pt x="75" y="73"/>
                  </a:lnTo>
                  <a:lnTo>
                    <a:pt x="75" y="66"/>
                  </a:lnTo>
                  <a:lnTo>
                    <a:pt x="45" y="36"/>
                  </a:lnTo>
                  <a:lnTo>
                    <a:pt x="75" y="6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39" y="2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0" y="36"/>
                  </a:lnTo>
                  <a:lnTo>
                    <a:pt x="0" y="69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693738" y="3111500"/>
              <a:ext cx="96838" cy="17462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677863" y="2998788"/>
              <a:ext cx="125413" cy="14287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1" name="Freeform 382"/>
            <p:cNvSpPr>
              <a:spLocks/>
            </p:cNvSpPr>
            <p:nvPr/>
          </p:nvSpPr>
          <p:spPr bwMode="auto">
            <a:xfrm>
              <a:off x="681038" y="3008313"/>
              <a:ext cx="119063" cy="120650"/>
            </a:xfrm>
            <a:custGeom>
              <a:avLst/>
              <a:gdLst>
                <a:gd name="T0" fmla="*/ 0 w 75"/>
                <a:gd name="T1" fmla="*/ 76 h 76"/>
                <a:gd name="T2" fmla="*/ 8 w 75"/>
                <a:gd name="T3" fmla="*/ 76 h 76"/>
                <a:gd name="T4" fmla="*/ 39 w 75"/>
                <a:gd name="T5" fmla="*/ 45 h 76"/>
                <a:gd name="T6" fmla="*/ 69 w 75"/>
                <a:gd name="T7" fmla="*/ 76 h 76"/>
                <a:gd name="T8" fmla="*/ 75 w 75"/>
                <a:gd name="T9" fmla="*/ 76 h 76"/>
                <a:gd name="T10" fmla="*/ 75 w 75"/>
                <a:gd name="T11" fmla="*/ 67 h 76"/>
                <a:gd name="T12" fmla="*/ 45 w 75"/>
                <a:gd name="T13" fmla="*/ 37 h 76"/>
                <a:gd name="T14" fmla="*/ 75 w 75"/>
                <a:gd name="T15" fmla="*/ 7 h 76"/>
                <a:gd name="T16" fmla="*/ 75 w 75"/>
                <a:gd name="T17" fmla="*/ 0 h 76"/>
                <a:gd name="T18" fmla="*/ 69 w 75"/>
                <a:gd name="T19" fmla="*/ 0 h 76"/>
                <a:gd name="T20" fmla="*/ 39 w 75"/>
                <a:gd name="T21" fmla="*/ 30 h 76"/>
                <a:gd name="T22" fmla="*/ 8 w 75"/>
                <a:gd name="T23" fmla="*/ 0 h 76"/>
                <a:gd name="T24" fmla="*/ 0 w 75"/>
                <a:gd name="T25" fmla="*/ 0 h 76"/>
                <a:gd name="T26" fmla="*/ 0 w 75"/>
                <a:gd name="T27" fmla="*/ 7 h 76"/>
                <a:gd name="T28" fmla="*/ 30 w 75"/>
                <a:gd name="T29" fmla="*/ 37 h 76"/>
                <a:gd name="T30" fmla="*/ 0 w 75"/>
                <a:gd name="T31" fmla="*/ 69 h 76"/>
                <a:gd name="T32" fmla="*/ 0 w 75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8" y="76"/>
                  </a:lnTo>
                  <a:lnTo>
                    <a:pt x="39" y="45"/>
                  </a:lnTo>
                  <a:lnTo>
                    <a:pt x="69" y="76"/>
                  </a:lnTo>
                  <a:lnTo>
                    <a:pt x="75" y="76"/>
                  </a:lnTo>
                  <a:lnTo>
                    <a:pt x="75" y="67"/>
                  </a:lnTo>
                  <a:lnTo>
                    <a:pt x="45" y="37"/>
                  </a:lnTo>
                  <a:lnTo>
                    <a:pt x="75" y="7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39" y="3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0" y="37"/>
                  </a:lnTo>
                  <a:lnTo>
                    <a:pt x="0" y="69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693738" y="3629025"/>
              <a:ext cx="96838" cy="14287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3" name="Freeform 384"/>
            <p:cNvSpPr>
              <a:spLocks/>
            </p:cNvSpPr>
            <p:nvPr/>
          </p:nvSpPr>
          <p:spPr bwMode="auto">
            <a:xfrm>
              <a:off x="681038" y="3527425"/>
              <a:ext cx="119063" cy="115887"/>
            </a:xfrm>
            <a:custGeom>
              <a:avLst/>
              <a:gdLst>
                <a:gd name="T0" fmla="*/ 0 w 75"/>
                <a:gd name="T1" fmla="*/ 73 h 73"/>
                <a:gd name="T2" fmla="*/ 8 w 75"/>
                <a:gd name="T3" fmla="*/ 73 h 73"/>
                <a:gd name="T4" fmla="*/ 39 w 75"/>
                <a:gd name="T5" fmla="*/ 43 h 73"/>
                <a:gd name="T6" fmla="*/ 69 w 75"/>
                <a:gd name="T7" fmla="*/ 73 h 73"/>
                <a:gd name="T8" fmla="*/ 75 w 75"/>
                <a:gd name="T9" fmla="*/ 73 h 73"/>
                <a:gd name="T10" fmla="*/ 75 w 75"/>
                <a:gd name="T11" fmla="*/ 66 h 73"/>
                <a:gd name="T12" fmla="*/ 45 w 75"/>
                <a:gd name="T13" fmla="*/ 36 h 73"/>
                <a:gd name="T14" fmla="*/ 75 w 75"/>
                <a:gd name="T15" fmla="*/ 6 h 73"/>
                <a:gd name="T16" fmla="*/ 75 w 75"/>
                <a:gd name="T17" fmla="*/ 0 h 73"/>
                <a:gd name="T18" fmla="*/ 69 w 75"/>
                <a:gd name="T19" fmla="*/ 0 h 73"/>
                <a:gd name="T20" fmla="*/ 39 w 75"/>
                <a:gd name="T21" fmla="*/ 28 h 73"/>
                <a:gd name="T22" fmla="*/ 8 w 75"/>
                <a:gd name="T23" fmla="*/ 0 h 73"/>
                <a:gd name="T24" fmla="*/ 0 w 75"/>
                <a:gd name="T25" fmla="*/ 0 h 73"/>
                <a:gd name="T26" fmla="*/ 0 w 75"/>
                <a:gd name="T27" fmla="*/ 4 h 73"/>
                <a:gd name="T28" fmla="*/ 30 w 75"/>
                <a:gd name="T29" fmla="*/ 36 h 73"/>
                <a:gd name="T30" fmla="*/ 0 w 75"/>
                <a:gd name="T31" fmla="*/ 68 h 73"/>
                <a:gd name="T32" fmla="*/ 0 w 75"/>
                <a:gd name="T3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73">
                  <a:moveTo>
                    <a:pt x="0" y="73"/>
                  </a:moveTo>
                  <a:lnTo>
                    <a:pt x="8" y="73"/>
                  </a:lnTo>
                  <a:lnTo>
                    <a:pt x="39" y="43"/>
                  </a:lnTo>
                  <a:lnTo>
                    <a:pt x="69" y="73"/>
                  </a:lnTo>
                  <a:lnTo>
                    <a:pt x="75" y="73"/>
                  </a:lnTo>
                  <a:lnTo>
                    <a:pt x="75" y="66"/>
                  </a:lnTo>
                  <a:lnTo>
                    <a:pt x="45" y="36"/>
                  </a:lnTo>
                  <a:lnTo>
                    <a:pt x="75" y="6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39" y="2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0" y="36"/>
                  </a:lnTo>
                  <a:lnTo>
                    <a:pt x="0" y="6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693738" y="3727450"/>
              <a:ext cx="96838" cy="17462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5" name="Freeform 386"/>
            <p:cNvSpPr>
              <a:spLocks/>
            </p:cNvSpPr>
            <p:nvPr/>
          </p:nvSpPr>
          <p:spPr bwMode="auto">
            <a:xfrm>
              <a:off x="681038" y="3625850"/>
              <a:ext cx="119063" cy="119062"/>
            </a:xfrm>
            <a:custGeom>
              <a:avLst/>
              <a:gdLst>
                <a:gd name="T0" fmla="*/ 0 w 75"/>
                <a:gd name="T1" fmla="*/ 75 h 75"/>
                <a:gd name="T2" fmla="*/ 8 w 75"/>
                <a:gd name="T3" fmla="*/ 75 h 75"/>
                <a:gd name="T4" fmla="*/ 39 w 75"/>
                <a:gd name="T5" fmla="*/ 45 h 75"/>
                <a:gd name="T6" fmla="*/ 69 w 75"/>
                <a:gd name="T7" fmla="*/ 75 h 75"/>
                <a:gd name="T8" fmla="*/ 75 w 75"/>
                <a:gd name="T9" fmla="*/ 75 h 75"/>
                <a:gd name="T10" fmla="*/ 75 w 75"/>
                <a:gd name="T11" fmla="*/ 69 h 75"/>
                <a:gd name="T12" fmla="*/ 45 w 75"/>
                <a:gd name="T13" fmla="*/ 39 h 75"/>
                <a:gd name="T14" fmla="*/ 75 w 75"/>
                <a:gd name="T15" fmla="*/ 6 h 75"/>
                <a:gd name="T16" fmla="*/ 75 w 75"/>
                <a:gd name="T17" fmla="*/ 0 h 75"/>
                <a:gd name="T18" fmla="*/ 69 w 75"/>
                <a:gd name="T19" fmla="*/ 0 h 75"/>
                <a:gd name="T20" fmla="*/ 39 w 75"/>
                <a:gd name="T21" fmla="*/ 30 h 75"/>
                <a:gd name="T22" fmla="*/ 8 w 75"/>
                <a:gd name="T23" fmla="*/ 0 h 75"/>
                <a:gd name="T24" fmla="*/ 0 w 75"/>
                <a:gd name="T25" fmla="*/ 0 h 75"/>
                <a:gd name="T26" fmla="*/ 0 w 75"/>
                <a:gd name="T27" fmla="*/ 6 h 75"/>
                <a:gd name="T28" fmla="*/ 30 w 75"/>
                <a:gd name="T29" fmla="*/ 39 h 75"/>
                <a:gd name="T30" fmla="*/ 0 w 75"/>
                <a:gd name="T31" fmla="*/ 69 h 75"/>
                <a:gd name="T32" fmla="*/ 0 w 75"/>
                <a:gd name="T3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75">
                  <a:moveTo>
                    <a:pt x="0" y="75"/>
                  </a:moveTo>
                  <a:lnTo>
                    <a:pt x="8" y="75"/>
                  </a:lnTo>
                  <a:lnTo>
                    <a:pt x="39" y="45"/>
                  </a:lnTo>
                  <a:lnTo>
                    <a:pt x="69" y="75"/>
                  </a:lnTo>
                  <a:lnTo>
                    <a:pt x="75" y="75"/>
                  </a:lnTo>
                  <a:lnTo>
                    <a:pt x="75" y="69"/>
                  </a:lnTo>
                  <a:lnTo>
                    <a:pt x="45" y="39"/>
                  </a:lnTo>
                  <a:lnTo>
                    <a:pt x="75" y="6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39" y="3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0" y="39"/>
                  </a:lnTo>
                  <a:lnTo>
                    <a:pt x="0" y="6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465138" y="2865438"/>
              <a:ext cx="68263" cy="119062"/>
            </a:xfrm>
            <a:prstGeom prst="rect">
              <a:avLst/>
            </a:prstGeom>
            <a:solidFill>
              <a:srgbClr val="A57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7" name="Freeform 388"/>
            <p:cNvSpPr>
              <a:spLocks/>
            </p:cNvSpPr>
            <p:nvPr/>
          </p:nvSpPr>
          <p:spPr bwMode="auto">
            <a:xfrm>
              <a:off x="530226" y="2749550"/>
              <a:ext cx="180975" cy="147637"/>
            </a:xfrm>
            <a:custGeom>
              <a:avLst/>
              <a:gdLst>
                <a:gd name="T0" fmla="*/ 4 w 114"/>
                <a:gd name="T1" fmla="*/ 93 h 93"/>
                <a:gd name="T2" fmla="*/ 114 w 114"/>
                <a:gd name="T3" fmla="*/ 5 h 93"/>
                <a:gd name="T4" fmla="*/ 112 w 114"/>
                <a:gd name="T5" fmla="*/ 0 h 93"/>
                <a:gd name="T6" fmla="*/ 0 w 114"/>
                <a:gd name="T7" fmla="*/ 88 h 93"/>
                <a:gd name="T8" fmla="*/ 4 w 114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93">
                  <a:moveTo>
                    <a:pt x="4" y="93"/>
                  </a:moveTo>
                  <a:lnTo>
                    <a:pt x="114" y="5"/>
                  </a:lnTo>
                  <a:lnTo>
                    <a:pt x="112" y="0"/>
                  </a:lnTo>
                  <a:lnTo>
                    <a:pt x="0" y="88"/>
                  </a:lnTo>
                  <a:lnTo>
                    <a:pt x="4" y="93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8" name="Freeform 389"/>
            <p:cNvSpPr>
              <a:spLocks/>
            </p:cNvSpPr>
            <p:nvPr/>
          </p:nvSpPr>
          <p:spPr bwMode="auto">
            <a:xfrm>
              <a:off x="530226" y="2749550"/>
              <a:ext cx="180975" cy="147637"/>
            </a:xfrm>
            <a:custGeom>
              <a:avLst/>
              <a:gdLst>
                <a:gd name="T0" fmla="*/ 4 w 114"/>
                <a:gd name="T1" fmla="*/ 93 h 93"/>
                <a:gd name="T2" fmla="*/ 114 w 114"/>
                <a:gd name="T3" fmla="*/ 5 h 93"/>
                <a:gd name="T4" fmla="*/ 112 w 114"/>
                <a:gd name="T5" fmla="*/ 0 h 93"/>
                <a:gd name="T6" fmla="*/ 0 w 114"/>
                <a:gd name="T7" fmla="*/ 8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93">
                  <a:moveTo>
                    <a:pt x="4" y="93"/>
                  </a:moveTo>
                  <a:lnTo>
                    <a:pt x="114" y="5"/>
                  </a:lnTo>
                  <a:lnTo>
                    <a:pt x="112" y="0"/>
                  </a:lnTo>
                  <a:lnTo>
                    <a:pt x="0" y="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9" name="Freeform 390"/>
            <p:cNvSpPr>
              <a:spLocks/>
            </p:cNvSpPr>
            <p:nvPr/>
          </p:nvSpPr>
          <p:spPr bwMode="auto">
            <a:xfrm>
              <a:off x="711201" y="2749550"/>
              <a:ext cx="476250" cy="85725"/>
            </a:xfrm>
            <a:custGeom>
              <a:avLst/>
              <a:gdLst>
                <a:gd name="T0" fmla="*/ 0 w 300"/>
                <a:gd name="T1" fmla="*/ 7 h 54"/>
                <a:gd name="T2" fmla="*/ 300 w 300"/>
                <a:gd name="T3" fmla="*/ 54 h 54"/>
                <a:gd name="T4" fmla="*/ 300 w 300"/>
                <a:gd name="T5" fmla="*/ 50 h 54"/>
                <a:gd name="T6" fmla="*/ 0 w 300"/>
                <a:gd name="T7" fmla="*/ 0 h 54"/>
                <a:gd name="T8" fmla="*/ 0 w 300"/>
                <a:gd name="T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54">
                  <a:moveTo>
                    <a:pt x="0" y="7"/>
                  </a:moveTo>
                  <a:lnTo>
                    <a:pt x="300" y="54"/>
                  </a:lnTo>
                  <a:lnTo>
                    <a:pt x="300" y="5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0" name="Freeform 391"/>
            <p:cNvSpPr>
              <a:spLocks/>
            </p:cNvSpPr>
            <p:nvPr/>
          </p:nvSpPr>
          <p:spPr bwMode="auto">
            <a:xfrm>
              <a:off x="711201" y="2749550"/>
              <a:ext cx="476250" cy="85725"/>
            </a:xfrm>
            <a:custGeom>
              <a:avLst/>
              <a:gdLst>
                <a:gd name="T0" fmla="*/ 0 w 300"/>
                <a:gd name="T1" fmla="*/ 7 h 54"/>
                <a:gd name="T2" fmla="*/ 300 w 300"/>
                <a:gd name="T3" fmla="*/ 54 h 54"/>
                <a:gd name="T4" fmla="*/ 300 w 300"/>
                <a:gd name="T5" fmla="*/ 50 h 54"/>
                <a:gd name="T6" fmla="*/ 0 w 30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54">
                  <a:moveTo>
                    <a:pt x="0" y="7"/>
                  </a:moveTo>
                  <a:lnTo>
                    <a:pt x="300" y="54"/>
                  </a:lnTo>
                  <a:lnTo>
                    <a:pt x="300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701676" y="2752725"/>
              <a:ext cx="12700" cy="144462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2" name="Freeform 393"/>
            <p:cNvSpPr>
              <a:spLocks/>
            </p:cNvSpPr>
            <p:nvPr/>
          </p:nvSpPr>
          <p:spPr bwMode="auto">
            <a:xfrm>
              <a:off x="708026" y="2749550"/>
              <a:ext cx="58738" cy="142875"/>
            </a:xfrm>
            <a:custGeom>
              <a:avLst/>
              <a:gdLst>
                <a:gd name="T0" fmla="*/ 0 w 37"/>
                <a:gd name="T1" fmla="*/ 2 h 90"/>
                <a:gd name="T2" fmla="*/ 6 w 37"/>
                <a:gd name="T3" fmla="*/ 0 h 90"/>
                <a:gd name="T4" fmla="*/ 37 w 37"/>
                <a:gd name="T5" fmla="*/ 90 h 90"/>
                <a:gd name="T6" fmla="*/ 28 w 37"/>
                <a:gd name="T7" fmla="*/ 90 h 90"/>
                <a:gd name="T8" fmla="*/ 0 w 37"/>
                <a:gd name="T9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0">
                  <a:moveTo>
                    <a:pt x="0" y="2"/>
                  </a:moveTo>
                  <a:lnTo>
                    <a:pt x="6" y="0"/>
                  </a:lnTo>
                  <a:lnTo>
                    <a:pt x="37" y="90"/>
                  </a:lnTo>
                  <a:lnTo>
                    <a:pt x="28" y="9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11201" y="2855913"/>
              <a:ext cx="34925" cy="9525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711201" y="2817813"/>
              <a:ext cx="20638" cy="11112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5" name="Freeform 396"/>
            <p:cNvSpPr>
              <a:spLocks/>
            </p:cNvSpPr>
            <p:nvPr/>
          </p:nvSpPr>
          <p:spPr bwMode="auto">
            <a:xfrm>
              <a:off x="711201" y="2859088"/>
              <a:ext cx="44450" cy="38100"/>
            </a:xfrm>
            <a:custGeom>
              <a:avLst/>
              <a:gdLst>
                <a:gd name="T0" fmla="*/ 0 w 13"/>
                <a:gd name="T1" fmla="*/ 2 h 11"/>
                <a:gd name="T2" fmla="*/ 12 w 13"/>
                <a:gd name="T3" fmla="*/ 11 h 11"/>
                <a:gd name="T4" fmla="*/ 13 w 13"/>
                <a:gd name="T5" fmla="*/ 11 h 11"/>
                <a:gd name="T6" fmla="*/ 13 w 13"/>
                <a:gd name="T7" fmla="*/ 9 h 11"/>
                <a:gd name="T8" fmla="*/ 1 w 13"/>
                <a:gd name="T9" fmla="*/ 1 h 11"/>
                <a:gd name="T10" fmla="*/ 0 w 13"/>
                <a:gd name="T11" fmla="*/ 1 h 11"/>
                <a:gd name="T12" fmla="*/ 0 w 1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2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9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6" name="Freeform 397"/>
            <p:cNvSpPr>
              <a:spLocks/>
            </p:cNvSpPr>
            <p:nvPr/>
          </p:nvSpPr>
          <p:spPr bwMode="auto">
            <a:xfrm>
              <a:off x="711201" y="2825750"/>
              <a:ext cx="23813" cy="33337"/>
            </a:xfrm>
            <a:custGeom>
              <a:avLst/>
              <a:gdLst>
                <a:gd name="T0" fmla="*/ 2 w 7"/>
                <a:gd name="T1" fmla="*/ 9 h 10"/>
                <a:gd name="T2" fmla="*/ 7 w 7"/>
                <a:gd name="T3" fmla="*/ 2 h 10"/>
                <a:gd name="T4" fmla="*/ 7 w 7"/>
                <a:gd name="T5" fmla="*/ 0 h 10"/>
                <a:gd name="T6" fmla="*/ 5 w 7"/>
                <a:gd name="T7" fmla="*/ 0 h 10"/>
                <a:gd name="T8" fmla="*/ 0 w 7"/>
                <a:gd name="T9" fmla="*/ 8 h 10"/>
                <a:gd name="T10" fmla="*/ 0 w 7"/>
                <a:gd name="T11" fmla="*/ 9 h 10"/>
                <a:gd name="T12" fmla="*/ 2 w 7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2" y="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10"/>
                    <a:pt x="1" y="10"/>
                    <a:pt x="2" y="9"/>
                  </a:cubicBezTo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7" name="Freeform 398"/>
            <p:cNvSpPr>
              <a:spLocks/>
            </p:cNvSpPr>
            <p:nvPr/>
          </p:nvSpPr>
          <p:spPr bwMode="auto">
            <a:xfrm>
              <a:off x="711201" y="2859088"/>
              <a:ext cx="38100" cy="38100"/>
            </a:xfrm>
            <a:custGeom>
              <a:avLst/>
              <a:gdLst>
                <a:gd name="T0" fmla="*/ 9 w 11"/>
                <a:gd name="T1" fmla="*/ 1 h 11"/>
                <a:gd name="T2" fmla="*/ 0 w 11"/>
                <a:gd name="T3" fmla="*/ 9 h 11"/>
                <a:gd name="T4" fmla="*/ 0 w 11"/>
                <a:gd name="T5" fmla="*/ 11 h 11"/>
                <a:gd name="T6" fmla="*/ 2 w 11"/>
                <a:gd name="T7" fmla="*/ 11 h 11"/>
                <a:gd name="T8" fmla="*/ 10 w 11"/>
                <a:gd name="T9" fmla="*/ 2 h 11"/>
                <a:gd name="T10" fmla="*/ 10 w 11"/>
                <a:gd name="T11" fmla="*/ 1 h 11"/>
                <a:gd name="T12" fmla="*/ 9 w 1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9" y="1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10" y="0"/>
                    <a:pt x="9" y="0"/>
                    <a:pt x="9" y="1"/>
                  </a:cubicBezTo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8" name="Freeform 399"/>
            <p:cNvSpPr>
              <a:spLocks/>
            </p:cNvSpPr>
            <p:nvPr/>
          </p:nvSpPr>
          <p:spPr bwMode="auto">
            <a:xfrm>
              <a:off x="660401" y="2900363"/>
              <a:ext cx="171450" cy="88900"/>
            </a:xfrm>
            <a:custGeom>
              <a:avLst/>
              <a:gdLst>
                <a:gd name="T0" fmla="*/ 97 w 108"/>
                <a:gd name="T1" fmla="*/ 0 h 56"/>
                <a:gd name="T2" fmla="*/ 0 w 108"/>
                <a:gd name="T3" fmla="*/ 0 h 56"/>
                <a:gd name="T4" fmla="*/ 0 w 108"/>
                <a:gd name="T5" fmla="*/ 56 h 56"/>
                <a:gd name="T6" fmla="*/ 97 w 108"/>
                <a:gd name="T7" fmla="*/ 56 h 56"/>
                <a:gd name="T8" fmla="*/ 108 w 108"/>
                <a:gd name="T9" fmla="*/ 19 h 56"/>
                <a:gd name="T10" fmla="*/ 97 w 108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56">
                  <a:moveTo>
                    <a:pt x="97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97" y="56"/>
                  </a:lnTo>
                  <a:lnTo>
                    <a:pt x="108" y="1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746126" y="2916238"/>
              <a:ext cx="20638" cy="55562"/>
            </a:xfrm>
            <a:prstGeom prst="rect">
              <a:avLst/>
            </a:prstGeom>
            <a:solidFill>
              <a:srgbClr val="C7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0" name="Freeform 401"/>
            <p:cNvSpPr>
              <a:spLocks/>
            </p:cNvSpPr>
            <p:nvPr/>
          </p:nvSpPr>
          <p:spPr bwMode="auto">
            <a:xfrm>
              <a:off x="779463" y="2916238"/>
              <a:ext cx="38100" cy="55562"/>
            </a:xfrm>
            <a:custGeom>
              <a:avLst/>
              <a:gdLst>
                <a:gd name="T0" fmla="*/ 18 w 24"/>
                <a:gd name="T1" fmla="*/ 0 h 35"/>
                <a:gd name="T2" fmla="*/ 0 w 24"/>
                <a:gd name="T3" fmla="*/ 0 h 35"/>
                <a:gd name="T4" fmla="*/ 0 w 24"/>
                <a:gd name="T5" fmla="*/ 35 h 35"/>
                <a:gd name="T6" fmla="*/ 18 w 24"/>
                <a:gd name="T7" fmla="*/ 35 h 35"/>
                <a:gd name="T8" fmla="*/ 24 w 24"/>
                <a:gd name="T9" fmla="*/ 11 h 35"/>
                <a:gd name="T10" fmla="*/ 18 w 24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18" y="35"/>
                  </a:lnTo>
                  <a:lnTo>
                    <a:pt x="24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7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1" name="Freeform 402"/>
            <p:cNvSpPr>
              <a:spLocks/>
            </p:cNvSpPr>
            <p:nvPr/>
          </p:nvSpPr>
          <p:spPr bwMode="auto">
            <a:xfrm>
              <a:off x="892176" y="2828925"/>
              <a:ext cx="455613" cy="6350"/>
            </a:xfrm>
            <a:custGeom>
              <a:avLst/>
              <a:gdLst>
                <a:gd name="T0" fmla="*/ 0 w 287"/>
                <a:gd name="T1" fmla="*/ 0 h 4"/>
                <a:gd name="T2" fmla="*/ 281 w 287"/>
                <a:gd name="T3" fmla="*/ 0 h 4"/>
                <a:gd name="T4" fmla="*/ 287 w 287"/>
                <a:gd name="T5" fmla="*/ 4 h 4"/>
                <a:gd name="T6" fmla="*/ 0 w 287"/>
                <a:gd name="T7" fmla="*/ 4 h 4"/>
                <a:gd name="T8" fmla="*/ 0 w 28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4">
                  <a:moveTo>
                    <a:pt x="0" y="0"/>
                  </a:moveTo>
                  <a:lnTo>
                    <a:pt x="281" y="0"/>
                  </a:lnTo>
                  <a:lnTo>
                    <a:pt x="287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2" name="Freeform 403"/>
            <p:cNvSpPr>
              <a:spLocks/>
            </p:cNvSpPr>
            <p:nvPr/>
          </p:nvSpPr>
          <p:spPr bwMode="auto">
            <a:xfrm>
              <a:off x="817563" y="2828925"/>
              <a:ext cx="85725" cy="63500"/>
            </a:xfrm>
            <a:custGeom>
              <a:avLst/>
              <a:gdLst>
                <a:gd name="T0" fmla="*/ 9 w 54"/>
                <a:gd name="T1" fmla="*/ 40 h 40"/>
                <a:gd name="T2" fmla="*/ 0 w 54"/>
                <a:gd name="T3" fmla="*/ 40 h 40"/>
                <a:gd name="T4" fmla="*/ 47 w 54"/>
                <a:gd name="T5" fmla="*/ 0 h 40"/>
                <a:gd name="T6" fmla="*/ 54 w 54"/>
                <a:gd name="T7" fmla="*/ 0 h 40"/>
                <a:gd name="T8" fmla="*/ 9 w 54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0">
                  <a:moveTo>
                    <a:pt x="9" y="40"/>
                  </a:moveTo>
                  <a:lnTo>
                    <a:pt x="0" y="4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9" y="40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3" name="Freeform 404"/>
            <p:cNvSpPr>
              <a:spLocks/>
            </p:cNvSpPr>
            <p:nvPr/>
          </p:nvSpPr>
          <p:spPr bwMode="auto">
            <a:xfrm>
              <a:off x="892176" y="2828925"/>
              <a:ext cx="82550" cy="63500"/>
            </a:xfrm>
            <a:custGeom>
              <a:avLst/>
              <a:gdLst>
                <a:gd name="T0" fmla="*/ 46 w 52"/>
                <a:gd name="T1" fmla="*/ 40 h 40"/>
                <a:gd name="T2" fmla="*/ 52 w 52"/>
                <a:gd name="T3" fmla="*/ 40 h 40"/>
                <a:gd name="T4" fmla="*/ 7 w 52"/>
                <a:gd name="T5" fmla="*/ 0 h 40"/>
                <a:gd name="T6" fmla="*/ 0 w 52"/>
                <a:gd name="T7" fmla="*/ 0 h 40"/>
                <a:gd name="T8" fmla="*/ 46 w 52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0">
                  <a:moveTo>
                    <a:pt x="46" y="40"/>
                  </a:moveTo>
                  <a:lnTo>
                    <a:pt x="52" y="40"/>
                  </a:lnTo>
                  <a:lnTo>
                    <a:pt x="7" y="0"/>
                  </a:lnTo>
                  <a:lnTo>
                    <a:pt x="0" y="0"/>
                  </a:lnTo>
                  <a:lnTo>
                    <a:pt x="46" y="40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968376" y="2835275"/>
              <a:ext cx="6350" cy="57150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892175" y="2835275"/>
              <a:ext cx="7937" cy="57150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6" name="Freeform 408"/>
            <p:cNvSpPr>
              <a:spLocks/>
            </p:cNvSpPr>
            <p:nvPr/>
          </p:nvSpPr>
          <p:spPr bwMode="auto">
            <a:xfrm>
              <a:off x="965200" y="2828925"/>
              <a:ext cx="85725" cy="63500"/>
            </a:xfrm>
            <a:custGeom>
              <a:avLst/>
              <a:gdLst>
                <a:gd name="T0" fmla="*/ 6 w 54"/>
                <a:gd name="T1" fmla="*/ 40 h 40"/>
                <a:gd name="T2" fmla="*/ 0 w 54"/>
                <a:gd name="T3" fmla="*/ 40 h 40"/>
                <a:gd name="T4" fmla="*/ 45 w 54"/>
                <a:gd name="T5" fmla="*/ 0 h 40"/>
                <a:gd name="T6" fmla="*/ 54 w 54"/>
                <a:gd name="T7" fmla="*/ 0 h 40"/>
                <a:gd name="T8" fmla="*/ 6 w 54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0">
                  <a:moveTo>
                    <a:pt x="6" y="40"/>
                  </a:moveTo>
                  <a:lnTo>
                    <a:pt x="0" y="40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6" y="40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7" name="Freeform 409"/>
            <p:cNvSpPr>
              <a:spLocks/>
            </p:cNvSpPr>
            <p:nvPr/>
          </p:nvSpPr>
          <p:spPr bwMode="auto">
            <a:xfrm>
              <a:off x="1036638" y="2828925"/>
              <a:ext cx="85725" cy="63500"/>
            </a:xfrm>
            <a:custGeom>
              <a:avLst/>
              <a:gdLst>
                <a:gd name="T0" fmla="*/ 45 w 54"/>
                <a:gd name="T1" fmla="*/ 40 h 40"/>
                <a:gd name="T2" fmla="*/ 54 w 54"/>
                <a:gd name="T3" fmla="*/ 40 h 40"/>
                <a:gd name="T4" fmla="*/ 9 w 54"/>
                <a:gd name="T5" fmla="*/ 0 h 40"/>
                <a:gd name="T6" fmla="*/ 0 w 54"/>
                <a:gd name="T7" fmla="*/ 0 h 40"/>
                <a:gd name="T8" fmla="*/ 45 w 54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0">
                  <a:moveTo>
                    <a:pt x="45" y="40"/>
                  </a:moveTo>
                  <a:lnTo>
                    <a:pt x="54" y="40"/>
                  </a:lnTo>
                  <a:lnTo>
                    <a:pt x="9" y="0"/>
                  </a:lnTo>
                  <a:lnTo>
                    <a:pt x="0" y="0"/>
                  </a:lnTo>
                  <a:lnTo>
                    <a:pt x="45" y="40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1111250" y="2835275"/>
              <a:ext cx="7937" cy="57150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1039813" y="2835275"/>
              <a:ext cx="6350" cy="57150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0" name="Freeform 412"/>
            <p:cNvSpPr>
              <a:spLocks/>
            </p:cNvSpPr>
            <p:nvPr/>
          </p:nvSpPr>
          <p:spPr bwMode="auto">
            <a:xfrm>
              <a:off x="1108075" y="2828925"/>
              <a:ext cx="85725" cy="63500"/>
            </a:xfrm>
            <a:custGeom>
              <a:avLst/>
              <a:gdLst>
                <a:gd name="T0" fmla="*/ 9 w 54"/>
                <a:gd name="T1" fmla="*/ 40 h 40"/>
                <a:gd name="T2" fmla="*/ 0 w 54"/>
                <a:gd name="T3" fmla="*/ 40 h 40"/>
                <a:gd name="T4" fmla="*/ 46 w 54"/>
                <a:gd name="T5" fmla="*/ 0 h 40"/>
                <a:gd name="T6" fmla="*/ 54 w 54"/>
                <a:gd name="T7" fmla="*/ 0 h 40"/>
                <a:gd name="T8" fmla="*/ 9 w 54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0">
                  <a:moveTo>
                    <a:pt x="9" y="40"/>
                  </a:moveTo>
                  <a:lnTo>
                    <a:pt x="0" y="4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9" y="40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1" name="Freeform 413"/>
            <p:cNvSpPr>
              <a:spLocks/>
            </p:cNvSpPr>
            <p:nvPr/>
          </p:nvSpPr>
          <p:spPr bwMode="auto">
            <a:xfrm>
              <a:off x="1252538" y="2828925"/>
              <a:ext cx="85725" cy="63500"/>
            </a:xfrm>
            <a:custGeom>
              <a:avLst/>
              <a:gdLst>
                <a:gd name="T0" fmla="*/ 8 w 54"/>
                <a:gd name="T1" fmla="*/ 40 h 40"/>
                <a:gd name="T2" fmla="*/ 0 w 54"/>
                <a:gd name="T3" fmla="*/ 40 h 40"/>
                <a:gd name="T4" fmla="*/ 47 w 54"/>
                <a:gd name="T5" fmla="*/ 0 h 40"/>
                <a:gd name="T6" fmla="*/ 54 w 54"/>
                <a:gd name="T7" fmla="*/ 0 h 40"/>
                <a:gd name="T8" fmla="*/ 8 w 54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0">
                  <a:moveTo>
                    <a:pt x="8" y="40"/>
                  </a:moveTo>
                  <a:lnTo>
                    <a:pt x="0" y="4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2" name="Freeform 414"/>
            <p:cNvSpPr>
              <a:spLocks/>
            </p:cNvSpPr>
            <p:nvPr/>
          </p:nvSpPr>
          <p:spPr bwMode="auto">
            <a:xfrm>
              <a:off x="1181100" y="2828925"/>
              <a:ext cx="84137" cy="63500"/>
            </a:xfrm>
            <a:custGeom>
              <a:avLst/>
              <a:gdLst>
                <a:gd name="T0" fmla="*/ 45 w 53"/>
                <a:gd name="T1" fmla="*/ 40 h 40"/>
                <a:gd name="T2" fmla="*/ 53 w 53"/>
                <a:gd name="T3" fmla="*/ 40 h 40"/>
                <a:gd name="T4" fmla="*/ 8 w 53"/>
                <a:gd name="T5" fmla="*/ 0 h 40"/>
                <a:gd name="T6" fmla="*/ 0 w 53"/>
                <a:gd name="T7" fmla="*/ 0 h 40"/>
                <a:gd name="T8" fmla="*/ 45 w 53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0">
                  <a:moveTo>
                    <a:pt x="45" y="40"/>
                  </a:moveTo>
                  <a:lnTo>
                    <a:pt x="53" y="40"/>
                  </a:lnTo>
                  <a:lnTo>
                    <a:pt x="8" y="0"/>
                  </a:lnTo>
                  <a:lnTo>
                    <a:pt x="0" y="0"/>
                  </a:lnTo>
                  <a:lnTo>
                    <a:pt x="45" y="40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1255713" y="2835275"/>
              <a:ext cx="6350" cy="57150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1184275" y="2835275"/>
              <a:ext cx="6350" cy="57150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465138" y="2892425"/>
              <a:ext cx="944562" cy="23812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6" name="Freeform 418"/>
            <p:cNvSpPr>
              <a:spLocks/>
            </p:cNvSpPr>
            <p:nvPr/>
          </p:nvSpPr>
          <p:spPr bwMode="auto">
            <a:xfrm>
              <a:off x="1327150" y="2828925"/>
              <a:ext cx="82550" cy="63500"/>
            </a:xfrm>
            <a:custGeom>
              <a:avLst/>
              <a:gdLst>
                <a:gd name="T0" fmla="*/ 46 w 52"/>
                <a:gd name="T1" fmla="*/ 40 h 40"/>
                <a:gd name="T2" fmla="*/ 52 w 52"/>
                <a:gd name="T3" fmla="*/ 40 h 40"/>
                <a:gd name="T4" fmla="*/ 7 w 52"/>
                <a:gd name="T5" fmla="*/ 0 h 40"/>
                <a:gd name="T6" fmla="*/ 0 w 52"/>
                <a:gd name="T7" fmla="*/ 0 h 40"/>
                <a:gd name="T8" fmla="*/ 46 w 52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0">
                  <a:moveTo>
                    <a:pt x="46" y="40"/>
                  </a:moveTo>
                  <a:lnTo>
                    <a:pt x="52" y="40"/>
                  </a:lnTo>
                  <a:lnTo>
                    <a:pt x="7" y="0"/>
                  </a:lnTo>
                  <a:lnTo>
                    <a:pt x="0" y="0"/>
                  </a:lnTo>
                  <a:lnTo>
                    <a:pt x="46" y="40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1327150" y="2835275"/>
              <a:ext cx="7937" cy="57150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701675" y="2746375"/>
              <a:ext cx="15875" cy="17462"/>
            </a:xfrm>
            <a:prstGeom prst="ellipse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1327150" y="2921000"/>
              <a:ext cx="11112" cy="193675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0" name="Freeform 422"/>
            <p:cNvSpPr>
              <a:spLocks/>
            </p:cNvSpPr>
            <p:nvPr/>
          </p:nvSpPr>
          <p:spPr bwMode="auto">
            <a:xfrm>
              <a:off x="1327150" y="2921000"/>
              <a:ext cx="11112" cy="193675"/>
            </a:xfrm>
            <a:custGeom>
              <a:avLst/>
              <a:gdLst>
                <a:gd name="T0" fmla="*/ 0 w 7"/>
                <a:gd name="T1" fmla="*/ 0 h 122"/>
                <a:gd name="T2" fmla="*/ 0 w 7"/>
                <a:gd name="T3" fmla="*/ 122 h 122"/>
                <a:gd name="T4" fmla="*/ 7 w 7"/>
                <a:gd name="T5" fmla="*/ 122 h 122"/>
                <a:gd name="T6" fmla="*/ 7 w 7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2">
                  <a:moveTo>
                    <a:pt x="0" y="0"/>
                  </a:moveTo>
                  <a:lnTo>
                    <a:pt x="0" y="122"/>
                  </a:lnTo>
                  <a:lnTo>
                    <a:pt x="7" y="122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1" name="Freeform 423"/>
            <p:cNvSpPr>
              <a:spLocks/>
            </p:cNvSpPr>
            <p:nvPr/>
          </p:nvSpPr>
          <p:spPr bwMode="auto">
            <a:xfrm>
              <a:off x="1300163" y="2886075"/>
              <a:ext cx="58737" cy="50800"/>
            </a:xfrm>
            <a:custGeom>
              <a:avLst/>
              <a:gdLst>
                <a:gd name="T0" fmla="*/ 15 w 17"/>
                <a:gd name="T1" fmla="*/ 0 h 15"/>
                <a:gd name="T2" fmla="*/ 13 w 17"/>
                <a:gd name="T3" fmla="*/ 2 h 15"/>
                <a:gd name="T4" fmla="*/ 13 w 17"/>
                <a:gd name="T5" fmla="*/ 2 h 15"/>
                <a:gd name="T6" fmla="*/ 4 w 17"/>
                <a:gd name="T7" fmla="*/ 2 h 15"/>
                <a:gd name="T8" fmla="*/ 4 w 17"/>
                <a:gd name="T9" fmla="*/ 2 h 15"/>
                <a:gd name="T10" fmla="*/ 2 w 17"/>
                <a:gd name="T11" fmla="*/ 0 h 15"/>
                <a:gd name="T12" fmla="*/ 0 w 17"/>
                <a:gd name="T13" fmla="*/ 2 h 15"/>
                <a:gd name="T14" fmla="*/ 0 w 17"/>
                <a:gd name="T15" fmla="*/ 2 h 15"/>
                <a:gd name="T16" fmla="*/ 0 w 17"/>
                <a:gd name="T17" fmla="*/ 6 h 15"/>
                <a:gd name="T18" fmla="*/ 0 w 17"/>
                <a:gd name="T19" fmla="*/ 15 h 15"/>
                <a:gd name="T20" fmla="*/ 17 w 17"/>
                <a:gd name="T21" fmla="*/ 15 h 15"/>
                <a:gd name="T22" fmla="*/ 17 w 17"/>
                <a:gd name="T23" fmla="*/ 6 h 15"/>
                <a:gd name="T24" fmla="*/ 17 w 17"/>
                <a:gd name="T25" fmla="*/ 2 h 15"/>
                <a:gd name="T26" fmla="*/ 17 w 17"/>
                <a:gd name="T27" fmla="*/ 2 h 15"/>
                <a:gd name="T28" fmla="*/ 15 w 17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5">
                  <a:moveTo>
                    <a:pt x="15" y="0"/>
                  </a:moveTo>
                  <a:cubicBezTo>
                    <a:pt x="14" y="0"/>
                    <a:pt x="13" y="0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6" y="0"/>
                    <a:pt x="15" y="0"/>
                  </a:cubicBezTo>
                  <a:close/>
                </a:path>
              </a:pathLst>
            </a:custGeom>
            <a:solidFill>
              <a:srgbClr val="A57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1125538" y="3097213"/>
              <a:ext cx="414337" cy="187325"/>
            </a:xfrm>
            <a:prstGeom prst="rect">
              <a:avLst/>
            </a:prstGeom>
            <a:solidFill>
              <a:srgbClr val="8A7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9166401" y="3432414"/>
            <a:ext cx="16764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Portable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417637" y="4259262"/>
            <a:ext cx="2362200" cy="119725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Metadata Driven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Configurable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Reusable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197475" y="4218407"/>
            <a:ext cx="2362200" cy="119725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Field Data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Dataset Data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Unbound Controls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788383" y="4246727"/>
            <a:ext cx="2362200" cy="119725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Solution Aware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Configurable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Responsive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785638" y="1245205"/>
            <a:ext cx="7143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Extensibility framework for building UI components that visualize data.</a:t>
            </a:r>
          </a:p>
        </p:txBody>
      </p:sp>
    </p:spTree>
    <p:extLst>
      <p:ext uri="{BB962C8B-B14F-4D97-AF65-F5344CB8AC3E}">
        <p14:creationId xmlns:p14="http://schemas.microsoft.com/office/powerpoint/2010/main" val="3358491374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61038" y="0"/>
            <a:ext cx="6673850" cy="699293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6897" y="68710"/>
            <a:ext cx="10723417" cy="1234328"/>
          </a:xfrm>
          <a:prstGeom prst="rect">
            <a:avLst/>
          </a:prstGeom>
        </p:spPr>
        <p:txBody>
          <a:bodyPr vert="horz" lIns="93247" tIns="46623" rIns="93247" bIns="46623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325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j-ea"/>
                <a:cs typeface="Segoe UI" pitchFamily="34" charset="0"/>
              </a:rPr>
              <a:t>Why Custom controls?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31837" y="1668462"/>
            <a:ext cx="685800" cy="6858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31837" y="3344862"/>
            <a:ext cx="685800" cy="6858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31837" y="5249862"/>
            <a:ext cx="685800" cy="6858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96925" y="3409157"/>
            <a:ext cx="555624" cy="545306"/>
            <a:chOff x="7319963" y="1500188"/>
            <a:chExt cx="654050" cy="633412"/>
          </a:xfrm>
        </p:grpSpPr>
        <p:sp>
          <p:nvSpPr>
            <p:cNvPr id="20" name="Freeform 425"/>
            <p:cNvSpPr>
              <a:spLocks noEditPoints="1"/>
            </p:cNvSpPr>
            <p:nvPr/>
          </p:nvSpPr>
          <p:spPr bwMode="auto">
            <a:xfrm>
              <a:off x="7464425" y="1676400"/>
              <a:ext cx="376237" cy="255587"/>
            </a:xfrm>
            <a:custGeom>
              <a:avLst/>
              <a:gdLst>
                <a:gd name="T0" fmla="*/ 95 w 110"/>
                <a:gd name="T1" fmla="*/ 33 h 75"/>
                <a:gd name="T2" fmla="*/ 96 w 110"/>
                <a:gd name="T3" fmla="*/ 26 h 75"/>
                <a:gd name="T4" fmla="*/ 70 w 110"/>
                <a:gd name="T5" fmla="*/ 0 h 75"/>
                <a:gd name="T6" fmla="*/ 46 w 110"/>
                <a:gd name="T7" fmla="*/ 16 h 75"/>
                <a:gd name="T8" fmla="*/ 32 w 110"/>
                <a:gd name="T9" fmla="*/ 9 h 75"/>
                <a:gd name="T10" fmla="*/ 13 w 110"/>
                <a:gd name="T11" fmla="*/ 28 h 75"/>
                <a:gd name="T12" fmla="*/ 14 w 110"/>
                <a:gd name="T13" fmla="*/ 33 h 75"/>
                <a:gd name="T14" fmla="*/ 0 w 110"/>
                <a:gd name="T15" fmla="*/ 53 h 75"/>
                <a:gd name="T16" fmla="*/ 21 w 110"/>
                <a:gd name="T17" fmla="*/ 75 h 75"/>
                <a:gd name="T18" fmla="*/ 89 w 110"/>
                <a:gd name="T19" fmla="*/ 75 h 75"/>
                <a:gd name="T20" fmla="*/ 110 w 110"/>
                <a:gd name="T21" fmla="*/ 53 h 75"/>
                <a:gd name="T22" fmla="*/ 95 w 110"/>
                <a:gd name="T23" fmla="*/ 33 h 75"/>
                <a:gd name="T24" fmla="*/ 53 w 110"/>
                <a:gd name="T25" fmla="*/ 31 h 75"/>
                <a:gd name="T26" fmla="*/ 55 w 110"/>
                <a:gd name="T27" fmla="*/ 29 h 75"/>
                <a:gd name="T28" fmla="*/ 57 w 110"/>
                <a:gd name="T29" fmla="*/ 31 h 75"/>
                <a:gd name="T30" fmla="*/ 57 w 110"/>
                <a:gd name="T31" fmla="*/ 44 h 75"/>
                <a:gd name="T32" fmla="*/ 55 w 110"/>
                <a:gd name="T33" fmla="*/ 47 h 75"/>
                <a:gd name="T34" fmla="*/ 53 w 110"/>
                <a:gd name="T35" fmla="*/ 44 h 75"/>
                <a:gd name="T36" fmla="*/ 53 w 110"/>
                <a:gd name="T37" fmla="*/ 31 h 75"/>
                <a:gd name="T38" fmla="*/ 65 w 110"/>
                <a:gd name="T39" fmla="*/ 54 h 75"/>
                <a:gd name="T40" fmla="*/ 55 w 110"/>
                <a:gd name="T41" fmla="*/ 59 h 75"/>
                <a:gd name="T42" fmla="*/ 55 w 110"/>
                <a:gd name="T43" fmla="*/ 59 h 75"/>
                <a:gd name="T44" fmla="*/ 45 w 110"/>
                <a:gd name="T45" fmla="*/ 54 h 75"/>
                <a:gd name="T46" fmla="*/ 41 w 110"/>
                <a:gd name="T47" fmla="*/ 44 h 75"/>
                <a:gd name="T48" fmla="*/ 45 w 110"/>
                <a:gd name="T49" fmla="*/ 34 h 75"/>
                <a:gd name="T50" fmla="*/ 48 w 110"/>
                <a:gd name="T51" fmla="*/ 34 h 75"/>
                <a:gd name="T52" fmla="*/ 48 w 110"/>
                <a:gd name="T53" fmla="*/ 37 h 75"/>
                <a:gd name="T54" fmla="*/ 45 w 110"/>
                <a:gd name="T55" fmla="*/ 44 h 75"/>
                <a:gd name="T56" fmla="*/ 48 w 110"/>
                <a:gd name="T57" fmla="*/ 51 h 75"/>
                <a:gd name="T58" fmla="*/ 55 w 110"/>
                <a:gd name="T59" fmla="*/ 54 h 75"/>
                <a:gd name="T60" fmla="*/ 62 w 110"/>
                <a:gd name="T61" fmla="*/ 51 h 75"/>
                <a:gd name="T62" fmla="*/ 65 w 110"/>
                <a:gd name="T63" fmla="*/ 44 h 75"/>
                <a:gd name="T64" fmla="*/ 62 w 110"/>
                <a:gd name="T65" fmla="*/ 37 h 75"/>
                <a:gd name="T66" fmla="*/ 62 w 110"/>
                <a:gd name="T67" fmla="*/ 34 h 75"/>
                <a:gd name="T68" fmla="*/ 65 w 110"/>
                <a:gd name="T69" fmla="*/ 34 h 75"/>
                <a:gd name="T70" fmla="*/ 69 w 110"/>
                <a:gd name="T71" fmla="*/ 44 h 75"/>
                <a:gd name="T72" fmla="*/ 65 w 110"/>
                <a:gd name="T73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75">
                  <a:moveTo>
                    <a:pt x="95" y="33"/>
                  </a:moveTo>
                  <a:cubicBezTo>
                    <a:pt x="96" y="30"/>
                    <a:pt x="96" y="28"/>
                    <a:pt x="96" y="26"/>
                  </a:cubicBezTo>
                  <a:cubicBezTo>
                    <a:pt x="96" y="12"/>
                    <a:pt x="84" y="0"/>
                    <a:pt x="70" y="0"/>
                  </a:cubicBezTo>
                  <a:cubicBezTo>
                    <a:pt x="59" y="0"/>
                    <a:pt x="50" y="6"/>
                    <a:pt x="46" y="16"/>
                  </a:cubicBezTo>
                  <a:cubicBezTo>
                    <a:pt x="42" y="12"/>
                    <a:pt x="37" y="9"/>
                    <a:pt x="32" y="9"/>
                  </a:cubicBezTo>
                  <a:cubicBezTo>
                    <a:pt x="22" y="9"/>
                    <a:pt x="13" y="18"/>
                    <a:pt x="13" y="28"/>
                  </a:cubicBezTo>
                  <a:cubicBezTo>
                    <a:pt x="13" y="30"/>
                    <a:pt x="14" y="31"/>
                    <a:pt x="14" y="33"/>
                  </a:cubicBezTo>
                  <a:cubicBezTo>
                    <a:pt x="6" y="36"/>
                    <a:pt x="0" y="44"/>
                    <a:pt x="0" y="53"/>
                  </a:cubicBezTo>
                  <a:cubicBezTo>
                    <a:pt x="0" y="65"/>
                    <a:pt x="9" y="75"/>
                    <a:pt x="21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101" y="75"/>
                    <a:pt x="110" y="65"/>
                    <a:pt x="110" y="53"/>
                  </a:cubicBezTo>
                  <a:cubicBezTo>
                    <a:pt x="110" y="44"/>
                    <a:pt x="104" y="35"/>
                    <a:pt x="95" y="33"/>
                  </a:cubicBezTo>
                  <a:close/>
                  <a:moveTo>
                    <a:pt x="53" y="31"/>
                  </a:moveTo>
                  <a:cubicBezTo>
                    <a:pt x="53" y="30"/>
                    <a:pt x="54" y="29"/>
                    <a:pt x="55" y="29"/>
                  </a:cubicBezTo>
                  <a:cubicBezTo>
                    <a:pt x="56" y="29"/>
                    <a:pt x="57" y="30"/>
                    <a:pt x="57" y="31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6"/>
                    <a:pt x="56" y="47"/>
                    <a:pt x="55" y="47"/>
                  </a:cubicBezTo>
                  <a:cubicBezTo>
                    <a:pt x="54" y="47"/>
                    <a:pt x="53" y="46"/>
                    <a:pt x="53" y="44"/>
                  </a:cubicBezTo>
                  <a:lnTo>
                    <a:pt x="53" y="31"/>
                  </a:lnTo>
                  <a:close/>
                  <a:moveTo>
                    <a:pt x="65" y="54"/>
                  </a:moveTo>
                  <a:cubicBezTo>
                    <a:pt x="62" y="57"/>
                    <a:pt x="59" y="59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1" y="59"/>
                    <a:pt x="48" y="57"/>
                    <a:pt x="45" y="54"/>
                  </a:cubicBezTo>
                  <a:cubicBezTo>
                    <a:pt x="42" y="52"/>
                    <a:pt x="41" y="48"/>
                    <a:pt x="41" y="44"/>
                  </a:cubicBezTo>
                  <a:cubicBezTo>
                    <a:pt x="41" y="41"/>
                    <a:pt x="42" y="37"/>
                    <a:pt x="45" y="34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49" y="35"/>
                    <a:pt x="49" y="37"/>
                    <a:pt x="48" y="37"/>
                  </a:cubicBezTo>
                  <a:cubicBezTo>
                    <a:pt x="46" y="39"/>
                    <a:pt x="45" y="42"/>
                    <a:pt x="45" y="44"/>
                  </a:cubicBezTo>
                  <a:cubicBezTo>
                    <a:pt x="45" y="47"/>
                    <a:pt x="46" y="49"/>
                    <a:pt x="48" y="51"/>
                  </a:cubicBezTo>
                  <a:cubicBezTo>
                    <a:pt x="50" y="53"/>
                    <a:pt x="52" y="54"/>
                    <a:pt x="55" y="54"/>
                  </a:cubicBezTo>
                  <a:cubicBezTo>
                    <a:pt x="58" y="54"/>
                    <a:pt x="60" y="53"/>
                    <a:pt x="62" y="51"/>
                  </a:cubicBezTo>
                  <a:cubicBezTo>
                    <a:pt x="64" y="49"/>
                    <a:pt x="65" y="47"/>
                    <a:pt x="65" y="44"/>
                  </a:cubicBezTo>
                  <a:cubicBezTo>
                    <a:pt x="65" y="42"/>
                    <a:pt x="64" y="39"/>
                    <a:pt x="62" y="37"/>
                  </a:cubicBezTo>
                  <a:cubicBezTo>
                    <a:pt x="61" y="37"/>
                    <a:pt x="61" y="35"/>
                    <a:pt x="62" y="34"/>
                  </a:cubicBezTo>
                  <a:cubicBezTo>
                    <a:pt x="63" y="34"/>
                    <a:pt x="64" y="34"/>
                    <a:pt x="65" y="34"/>
                  </a:cubicBezTo>
                  <a:cubicBezTo>
                    <a:pt x="68" y="37"/>
                    <a:pt x="69" y="41"/>
                    <a:pt x="69" y="44"/>
                  </a:cubicBezTo>
                  <a:cubicBezTo>
                    <a:pt x="69" y="48"/>
                    <a:pt x="68" y="52"/>
                    <a:pt x="65" y="54"/>
                  </a:cubicBezTo>
                  <a:close/>
                </a:path>
              </a:pathLst>
            </a:custGeom>
            <a:solidFill>
              <a:srgbClr val="C7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1" name="Freeform 426"/>
            <p:cNvSpPr>
              <a:spLocks/>
            </p:cNvSpPr>
            <p:nvPr/>
          </p:nvSpPr>
          <p:spPr bwMode="auto">
            <a:xfrm>
              <a:off x="7662863" y="1500188"/>
              <a:ext cx="260350" cy="179387"/>
            </a:xfrm>
            <a:custGeom>
              <a:avLst/>
              <a:gdLst>
                <a:gd name="T0" fmla="*/ 62 w 76"/>
                <a:gd name="T1" fmla="*/ 53 h 53"/>
                <a:gd name="T2" fmla="*/ 76 w 76"/>
                <a:gd name="T3" fmla="*/ 46 h 53"/>
                <a:gd name="T4" fmla="*/ 17 w 76"/>
                <a:gd name="T5" fmla="*/ 3 h 53"/>
                <a:gd name="T6" fmla="*/ 0 w 76"/>
                <a:gd name="T7" fmla="*/ 0 h 53"/>
                <a:gd name="T8" fmla="*/ 0 w 76"/>
                <a:gd name="T9" fmla="*/ 15 h 53"/>
                <a:gd name="T10" fmla="*/ 13 w 76"/>
                <a:gd name="T11" fmla="*/ 17 h 53"/>
                <a:gd name="T12" fmla="*/ 62 w 7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3">
                  <a:moveTo>
                    <a:pt x="62" y="53"/>
                  </a:moveTo>
                  <a:cubicBezTo>
                    <a:pt x="76" y="46"/>
                    <a:pt x="76" y="46"/>
                    <a:pt x="76" y="46"/>
                  </a:cubicBezTo>
                  <a:cubicBezTo>
                    <a:pt x="63" y="25"/>
                    <a:pt x="43" y="9"/>
                    <a:pt x="17" y="3"/>
                  </a:cubicBezTo>
                  <a:cubicBezTo>
                    <a:pt x="11" y="1"/>
                    <a:pt x="5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15"/>
                    <a:pt x="9" y="16"/>
                    <a:pt x="13" y="17"/>
                  </a:cubicBezTo>
                  <a:cubicBezTo>
                    <a:pt x="35" y="22"/>
                    <a:pt x="52" y="35"/>
                    <a:pt x="62" y="53"/>
                  </a:cubicBezTo>
                  <a:close/>
                </a:path>
              </a:pathLst>
            </a:custGeom>
            <a:solidFill>
              <a:srgbClr val="C7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2" name="Freeform 427"/>
            <p:cNvSpPr>
              <a:spLocks/>
            </p:cNvSpPr>
            <p:nvPr/>
          </p:nvSpPr>
          <p:spPr bwMode="auto">
            <a:xfrm>
              <a:off x="7319963" y="1666875"/>
              <a:ext cx="88900" cy="285750"/>
            </a:xfrm>
            <a:custGeom>
              <a:avLst/>
              <a:gdLst>
                <a:gd name="T0" fmla="*/ 19 w 26"/>
                <a:gd name="T1" fmla="*/ 26 h 84"/>
                <a:gd name="T2" fmla="*/ 26 w 26"/>
                <a:gd name="T3" fmla="*/ 7 h 84"/>
                <a:gd name="T4" fmla="*/ 14 w 26"/>
                <a:gd name="T5" fmla="*/ 0 h 84"/>
                <a:gd name="T6" fmla="*/ 5 w 26"/>
                <a:gd name="T7" fmla="*/ 23 h 84"/>
                <a:gd name="T8" fmla="*/ 11 w 26"/>
                <a:gd name="T9" fmla="*/ 84 h 84"/>
                <a:gd name="T10" fmla="*/ 24 w 26"/>
                <a:gd name="T11" fmla="*/ 77 h 84"/>
                <a:gd name="T12" fmla="*/ 19 w 26"/>
                <a:gd name="T13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4">
                  <a:moveTo>
                    <a:pt x="19" y="26"/>
                  </a:moveTo>
                  <a:cubicBezTo>
                    <a:pt x="21" y="19"/>
                    <a:pt x="23" y="13"/>
                    <a:pt x="26" y="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7"/>
                    <a:pt x="7" y="14"/>
                    <a:pt x="5" y="23"/>
                  </a:cubicBezTo>
                  <a:cubicBezTo>
                    <a:pt x="0" y="44"/>
                    <a:pt x="3" y="65"/>
                    <a:pt x="11" y="84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17" y="61"/>
                    <a:pt x="15" y="44"/>
                    <a:pt x="19" y="26"/>
                  </a:cubicBezTo>
                  <a:close/>
                </a:path>
              </a:pathLst>
            </a:custGeom>
            <a:solidFill>
              <a:srgbClr val="C7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3" name="Freeform 428"/>
            <p:cNvSpPr>
              <a:spLocks/>
            </p:cNvSpPr>
            <p:nvPr/>
          </p:nvSpPr>
          <p:spPr bwMode="auto">
            <a:xfrm>
              <a:off x="7662863" y="1966913"/>
              <a:ext cx="249237" cy="166687"/>
            </a:xfrm>
            <a:custGeom>
              <a:avLst/>
              <a:gdLst>
                <a:gd name="T0" fmla="*/ 0 w 73"/>
                <a:gd name="T1" fmla="*/ 34 h 49"/>
                <a:gd name="T2" fmla="*/ 0 w 73"/>
                <a:gd name="T3" fmla="*/ 49 h 49"/>
                <a:gd name="T4" fmla="*/ 73 w 73"/>
                <a:gd name="T5" fmla="*/ 8 h 49"/>
                <a:gd name="T6" fmla="*/ 60 w 73"/>
                <a:gd name="T7" fmla="*/ 0 h 49"/>
                <a:gd name="T8" fmla="*/ 0 w 73"/>
                <a:gd name="T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9">
                  <a:moveTo>
                    <a:pt x="0" y="34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9" y="48"/>
                    <a:pt x="57" y="32"/>
                    <a:pt x="73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6" y="20"/>
                    <a:pt x="24" y="33"/>
                    <a:pt x="0" y="34"/>
                  </a:cubicBezTo>
                  <a:close/>
                </a:path>
              </a:pathLst>
            </a:custGeom>
            <a:solidFill>
              <a:srgbClr val="573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4" name="Freeform 429"/>
            <p:cNvSpPr>
              <a:spLocks/>
            </p:cNvSpPr>
            <p:nvPr/>
          </p:nvSpPr>
          <p:spPr bwMode="auto">
            <a:xfrm>
              <a:off x="7372350" y="1952625"/>
              <a:ext cx="260350" cy="180975"/>
            </a:xfrm>
            <a:custGeom>
              <a:avLst/>
              <a:gdLst>
                <a:gd name="T0" fmla="*/ 13 w 76"/>
                <a:gd name="T1" fmla="*/ 0 h 53"/>
                <a:gd name="T2" fmla="*/ 0 w 76"/>
                <a:gd name="T3" fmla="*/ 7 h 53"/>
                <a:gd name="T4" fmla="*/ 59 w 76"/>
                <a:gd name="T5" fmla="*/ 50 h 53"/>
                <a:gd name="T6" fmla="*/ 76 w 76"/>
                <a:gd name="T7" fmla="*/ 53 h 53"/>
                <a:gd name="T8" fmla="*/ 76 w 76"/>
                <a:gd name="T9" fmla="*/ 38 h 53"/>
                <a:gd name="T10" fmla="*/ 62 w 76"/>
                <a:gd name="T11" fmla="*/ 36 h 53"/>
                <a:gd name="T12" fmla="*/ 13 w 76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3">
                  <a:moveTo>
                    <a:pt x="13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" y="28"/>
                    <a:pt x="33" y="44"/>
                    <a:pt x="59" y="50"/>
                  </a:cubicBezTo>
                  <a:cubicBezTo>
                    <a:pt x="65" y="52"/>
                    <a:pt x="71" y="53"/>
                    <a:pt x="76" y="53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2" y="38"/>
                    <a:pt x="67" y="37"/>
                    <a:pt x="62" y="36"/>
                  </a:cubicBezTo>
                  <a:cubicBezTo>
                    <a:pt x="41" y="31"/>
                    <a:pt x="24" y="18"/>
                    <a:pt x="13" y="0"/>
                  </a:cubicBezTo>
                </a:path>
              </a:pathLst>
            </a:custGeom>
            <a:solidFill>
              <a:srgbClr val="A19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5" name="Freeform 430"/>
            <p:cNvSpPr>
              <a:spLocks/>
            </p:cNvSpPr>
            <p:nvPr/>
          </p:nvSpPr>
          <p:spPr bwMode="auto">
            <a:xfrm>
              <a:off x="7881938" y="1679575"/>
              <a:ext cx="92075" cy="287337"/>
            </a:xfrm>
            <a:custGeom>
              <a:avLst/>
              <a:gdLst>
                <a:gd name="T0" fmla="*/ 16 w 27"/>
                <a:gd name="T1" fmla="*/ 0 h 84"/>
                <a:gd name="T2" fmla="*/ 2 w 27"/>
                <a:gd name="T3" fmla="*/ 7 h 84"/>
                <a:gd name="T4" fmla="*/ 7 w 27"/>
                <a:gd name="T5" fmla="*/ 58 h 84"/>
                <a:gd name="T6" fmla="*/ 0 w 27"/>
                <a:gd name="T7" fmla="*/ 77 h 84"/>
                <a:gd name="T8" fmla="*/ 13 w 27"/>
                <a:gd name="T9" fmla="*/ 84 h 84"/>
                <a:gd name="T10" fmla="*/ 22 w 27"/>
                <a:gd name="T11" fmla="*/ 61 h 84"/>
                <a:gd name="T12" fmla="*/ 16 w 2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16" y="0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9" y="23"/>
                    <a:pt x="12" y="40"/>
                    <a:pt x="7" y="58"/>
                  </a:cubicBezTo>
                  <a:cubicBezTo>
                    <a:pt x="6" y="65"/>
                    <a:pt x="3" y="71"/>
                    <a:pt x="0" y="77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7" y="77"/>
                    <a:pt x="20" y="70"/>
                    <a:pt x="22" y="61"/>
                  </a:cubicBezTo>
                  <a:cubicBezTo>
                    <a:pt x="27" y="40"/>
                    <a:pt x="24" y="19"/>
                    <a:pt x="16" y="0"/>
                  </a:cubicBezTo>
                </a:path>
              </a:pathLst>
            </a:custGeom>
            <a:solidFill>
              <a:srgbClr val="A19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6" name="Freeform 431"/>
            <p:cNvSpPr>
              <a:spLocks/>
            </p:cNvSpPr>
            <p:nvPr/>
          </p:nvSpPr>
          <p:spPr bwMode="auto">
            <a:xfrm>
              <a:off x="7381875" y="1500188"/>
              <a:ext cx="250825" cy="166687"/>
            </a:xfrm>
            <a:custGeom>
              <a:avLst/>
              <a:gdLst>
                <a:gd name="T0" fmla="*/ 73 w 73"/>
                <a:gd name="T1" fmla="*/ 0 h 49"/>
                <a:gd name="T2" fmla="*/ 0 w 73"/>
                <a:gd name="T3" fmla="*/ 41 h 49"/>
                <a:gd name="T4" fmla="*/ 13 w 73"/>
                <a:gd name="T5" fmla="*/ 49 h 49"/>
                <a:gd name="T6" fmla="*/ 73 w 73"/>
                <a:gd name="T7" fmla="*/ 15 h 49"/>
                <a:gd name="T8" fmla="*/ 73 w 7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9">
                  <a:moveTo>
                    <a:pt x="73" y="0"/>
                  </a:moveTo>
                  <a:cubicBezTo>
                    <a:pt x="43" y="2"/>
                    <a:pt x="16" y="17"/>
                    <a:pt x="0" y="4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26" y="29"/>
                    <a:pt x="49" y="16"/>
                    <a:pt x="73" y="15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solidFill>
              <a:srgbClr val="A19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72323" y="1720243"/>
            <a:ext cx="431800" cy="561975"/>
            <a:chOff x="7686676" y="2965450"/>
            <a:chExt cx="431800" cy="561975"/>
          </a:xfrm>
        </p:grpSpPr>
        <p:sp>
          <p:nvSpPr>
            <p:cNvPr id="28" name="Freeform 339"/>
            <p:cNvSpPr>
              <a:spLocks/>
            </p:cNvSpPr>
            <p:nvPr/>
          </p:nvSpPr>
          <p:spPr bwMode="auto">
            <a:xfrm>
              <a:off x="7686676" y="2965450"/>
              <a:ext cx="431800" cy="561975"/>
            </a:xfrm>
            <a:custGeom>
              <a:avLst/>
              <a:gdLst>
                <a:gd name="T0" fmla="*/ 0 w 126"/>
                <a:gd name="T1" fmla="*/ 62 h 165"/>
                <a:gd name="T2" fmla="*/ 63 w 126"/>
                <a:gd name="T3" fmla="*/ 0 h 165"/>
                <a:gd name="T4" fmla="*/ 126 w 126"/>
                <a:gd name="T5" fmla="*/ 62 h 165"/>
                <a:gd name="T6" fmla="*/ 63 w 126"/>
                <a:gd name="T7" fmla="*/ 125 h 165"/>
                <a:gd name="T8" fmla="*/ 39 w 126"/>
                <a:gd name="T9" fmla="*/ 121 h 165"/>
                <a:gd name="T10" fmla="*/ 0 w 126"/>
                <a:gd name="T11" fmla="*/ 165 h 165"/>
                <a:gd name="T12" fmla="*/ 0 w 126"/>
                <a:gd name="T13" fmla="*/ 6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65">
                  <a:moveTo>
                    <a:pt x="0" y="62"/>
                  </a:moveTo>
                  <a:cubicBezTo>
                    <a:pt x="0" y="28"/>
                    <a:pt x="28" y="0"/>
                    <a:pt x="63" y="0"/>
                  </a:cubicBezTo>
                  <a:cubicBezTo>
                    <a:pt x="98" y="0"/>
                    <a:pt x="126" y="28"/>
                    <a:pt x="126" y="62"/>
                  </a:cubicBezTo>
                  <a:cubicBezTo>
                    <a:pt x="126" y="97"/>
                    <a:pt x="98" y="125"/>
                    <a:pt x="63" y="125"/>
                  </a:cubicBezTo>
                  <a:cubicBezTo>
                    <a:pt x="54" y="125"/>
                    <a:pt x="46" y="124"/>
                    <a:pt x="39" y="121"/>
                  </a:cubicBezTo>
                  <a:cubicBezTo>
                    <a:pt x="0" y="165"/>
                    <a:pt x="0" y="165"/>
                    <a:pt x="0" y="165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A57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9" name="Freeform 340"/>
            <p:cNvSpPr>
              <a:spLocks noEditPoints="1"/>
            </p:cNvSpPr>
            <p:nvPr/>
          </p:nvSpPr>
          <p:spPr bwMode="auto">
            <a:xfrm>
              <a:off x="7745413" y="3165475"/>
              <a:ext cx="130175" cy="130175"/>
            </a:xfrm>
            <a:custGeom>
              <a:avLst/>
              <a:gdLst>
                <a:gd name="T0" fmla="*/ 34 w 38"/>
                <a:gd name="T1" fmla="*/ 16 h 38"/>
                <a:gd name="T2" fmla="*/ 32 w 38"/>
                <a:gd name="T3" fmla="*/ 15 h 38"/>
                <a:gd name="T4" fmla="*/ 31 w 38"/>
                <a:gd name="T5" fmla="*/ 11 h 38"/>
                <a:gd name="T6" fmla="*/ 34 w 38"/>
                <a:gd name="T7" fmla="*/ 7 h 38"/>
                <a:gd name="T8" fmla="*/ 30 w 38"/>
                <a:gd name="T9" fmla="*/ 5 h 38"/>
                <a:gd name="T10" fmla="*/ 25 w 38"/>
                <a:gd name="T11" fmla="*/ 7 h 38"/>
                <a:gd name="T12" fmla="*/ 22 w 38"/>
                <a:gd name="T13" fmla="*/ 5 h 38"/>
                <a:gd name="T14" fmla="*/ 21 w 38"/>
                <a:gd name="T15" fmla="*/ 0 h 38"/>
                <a:gd name="T16" fmla="*/ 17 w 38"/>
                <a:gd name="T17" fmla="*/ 1 h 38"/>
                <a:gd name="T18" fmla="*/ 15 w 38"/>
                <a:gd name="T19" fmla="*/ 6 h 38"/>
                <a:gd name="T20" fmla="*/ 11 w 38"/>
                <a:gd name="T21" fmla="*/ 7 h 38"/>
                <a:gd name="T22" fmla="*/ 7 w 38"/>
                <a:gd name="T23" fmla="*/ 5 h 38"/>
                <a:gd name="T24" fmla="*/ 5 w 38"/>
                <a:gd name="T25" fmla="*/ 8 h 38"/>
                <a:gd name="T26" fmla="*/ 7 w 38"/>
                <a:gd name="T27" fmla="*/ 13 h 38"/>
                <a:gd name="T28" fmla="*/ 7 w 38"/>
                <a:gd name="T29" fmla="*/ 15 h 38"/>
                <a:gd name="T30" fmla="*/ 5 w 38"/>
                <a:gd name="T31" fmla="*/ 16 h 38"/>
                <a:gd name="T32" fmla="*/ 0 w 38"/>
                <a:gd name="T33" fmla="*/ 18 h 38"/>
                <a:gd name="T34" fmla="*/ 1 w 38"/>
                <a:gd name="T35" fmla="*/ 22 h 38"/>
                <a:gd name="T36" fmla="*/ 7 w 38"/>
                <a:gd name="T37" fmla="*/ 23 h 38"/>
                <a:gd name="T38" fmla="*/ 7 w 38"/>
                <a:gd name="T39" fmla="*/ 25 h 38"/>
                <a:gd name="T40" fmla="*/ 7 w 38"/>
                <a:gd name="T41" fmla="*/ 27 h 38"/>
                <a:gd name="T42" fmla="*/ 5 w 38"/>
                <a:gd name="T43" fmla="*/ 31 h 38"/>
                <a:gd name="T44" fmla="*/ 8 w 38"/>
                <a:gd name="T45" fmla="*/ 33 h 38"/>
                <a:gd name="T46" fmla="*/ 13 w 38"/>
                <a:gd name="T47" fmla="*/ 31 h 38"/>
                <a:gd name="T48" fmla="*/ 15 w 38"/>
                <a:gd name="T49" fmla="*/ 32 h 38"/>
                <a:gd name="T50" fmla="*/ 16 w 38"/>
                <a:gd name="T51" fmla="*/ 33 h 38"/>
                <a:gd name="T52" fmla="*/ 18 w 38"/>
                <a:gd name="T53" fmla="*/ 38 h 38"/>
                <a:gd name="T54" fmla="*/ 22 w 38"/>
                <a:gd name="T55" fmla="*/ 37 h 38"/>
                <a:gd name="T56" fmla="*/ 23 w 38"/>
                <a:gd name="T57" fmla="*/ 32 h 38"/>
                <a:gd name="T58" fmla="*/ 25 w 38"/>
                <a:gd name="T59" fmla="*/ 31 h 38"/>
                <a:gd name="T60" fmla="*/ 27 w 38"/>
                <a:gd name="T61" fmla="*/ 31 h 38"/>
                <a:gd name="T62" fmla="*/ 32 w 38"/>
                <a:gd name="T63" fmla="*/ 33 h 38"/>
                <a:gd name="T64" fmla="*/ 34 w 38"/>
                <a:gd name="T65" fmla="*/ 30 h 38"/>
                <a:gd name="T66" fmla="*/ 31 w 38"/>
                <a:gd name="T67" fmla="*/ 25 h 38"/>
                <a:gd name="T68" fmla="*/ 32 w 38"/>
                <a:gd name="T69" fmla="*/ 23 h 38"/>
                <a:gd name="T70" fmla="*/ 34 w 38"/>
                <a:gd name="T71" fmla="*/ 22 h 38"/>
                <a:gd name="T72" fmla="*/ 38 w 38"/>
                <a:gd name="T73" fmla="*/ 20 h 38"/>
                <a:gd name="T74" fmla="*/ 37 w 38"/>
                <a:gd name="T75" fmla="*/ 16 h 38"/>
                <a:gd name="T76" fmla="*/ 12 w 38"/>
                <a:gd name="T77" fmla="*/ 19 h 38"/>
                <a:gd name="T78" fmla="*/ 26 w 38"/>
                <a:gd name="T7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38">
                  <a:moveTo>
                    <a:pt x="37" y="16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2" y="16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4"/>
                    <a:pt x="31" y="13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7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4"/>
                    <a:pt x="31" y="4"/>
                    <a:pt x="30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6" y="7"/>
                    <a:pt x="25" y="7"/>
                  </a:cubicBezTo>
                  <a:cubicBezTo>
                    <a:pt x="25" y="7"/>
                    <a:pt x="24" y="7"/>
                    <a:pt x="23" y="6"/>
                  </a:cubicBezTo>
                  <a:cubicBezTo>
                    <a:pt x="23" y="6"/>
                    <a:pt x="22" y="6"/>
                    <a:pt x="22" y="5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3" y="7"/>
                    <a:pt x="12" y="7"/>
                    <a:pt x="11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2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6"/>
                    <a:pt x="5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1"/>
                    <a:pt x="1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6"/>
                    <a:pt x="8" y="26"/>
                    <a:pt x="7" y="27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31"/>
                    <a:pt x="5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8" y="34"/>
                    <a:pt x="8" y="33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4" y="31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8"/>
                    <a:pt x="17" y="38"/>
                    <a:pt x="18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2" y="38"/>
                    <a:pt x="22" y="37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7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4"/>
                    <a:pt x="32" y="33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0"/>
                    <a:pt x="34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6"/>
                    <a:pt x="31" y="26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2" y="24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2"/>
                    <a:pt x="34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7"/>
                    <a:pt x="38" y="17"/>
                    <a:pt x="37" y="16"/>
                  </a:cubicBezTo>
                  <a:close/>
                  <a:moveTo>
                    <a:pt x="19" y="26"/>
                  </a:moveTo>
                  <a:cubicBezTo>
                    <a:pt x="15" y="26"/>
                    <a:pt x="12" y="23"/>
                    <a:pt x="12" y="19"/>
                  </a:cubicBezTo>
                  <a:cubicBezTo>
                    <a:pt x="12" y="15"/>
                    <a:pt x="15" y="12"/>
                    <a:pt x="19" y="12"/>
                  </a:cubicBezTo>
                  <a:cubicBezTo>
                    <a:pt x="23" y="12"/>
                    <a:pt x="26" y="15"/>
                    <a:pt x="26" y="19"/>
                  </a:cubicBezTo>
                  <a:cubicBezTo>
                    <a:pt x="26" y="23"/>
                    <a:pt x="23" y="26"/>
                    <a:pt x="19" y="26"/>
                  </a:cubicBezTo>
                  <a:close/>
                </a:path>
              </a:pathLst>
            </a:custGeom>
            <a:solidFill>
              <a:srgbClr val="573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0" name="Freeform 341"/>
            <p:cNvSpPr>
              <a:spLocks noEditPoints="1"/>
            </p:cNvSpPr>
            <p:nvPr/>
          </p:nvSpPr>
          <p:spPr bwMode="auto">
            <a:xfrm>
              <a:off x="7851776" y="3060700"/>
              <a:ext cx="184150" cy="184150"/>
            </a:xfrm>
            <a:custGeom>
              <a:avLst/>
              <a:gdLst>
                <a:gd name="T0" fmla="*/ 48 w 54"/>
                <a:gd name="T1" fmla="*/ 26 h 54"/>
                <a:gd name="T2" fmla="*/ 45 w 54"/>
                <a:gd name="T3" fmla="*/ 24 h 54"/>
                <a:gd name="T4" fmla="*/ 45 w 54"/>
                <a:gd name="T5" fmla="*/ 18 h 54"/>
                <a:gd name="T6" fmla="*/ 49 w 54"/>
                <a:gd name="T7" fmla="*/ 13 h 54"/>
                <a:gd name="T8" fmla="*/ 45 w 54"/>
                <a:gd name="T9" fmla="*/ 9 h 54"/>
                <a:gd name="T10" fmla="*/ 37 w 54"/>
                <a:gd name="T11" fmla="*/ 12 h 54"/>
                <a:gd name="T12" fmla="*/ 33 w 54"/>
                <a:gd name="T13" fmla="*/ 8 h 54"/>
                <a:gd name="T14" fmla="*/ 32 w 54"/>
                <a:gd name="T15" fmla="*/ 1 h 54"/>
                <a:gd name="T16" fmla="*/ 26 w 54"/>
                <a:gd name="T17" fmla="*/ 2 h 54"/>
                <a:gd name="T18" fmla="*/ 23 w 54"/>
                <a:gd name="T19" fmla="*/ 9 h 54"/>
                <a:gd name="T20" fmla="*/ 17 w 54"/>
                <a:gd name="T21" fmla="*/ 9 h 54"/>
                <a:gd name="T22" fmla="*/ 12 w 54"/>
                <a:gd name="T23" fmla="*/ 5 h 54"/>
                <a:gd name="T24" fmla="*/ 8 w 54"/>
                <a:gd name="T25" fmla="*/ 10 h 54"/>
                <a:gd name="T26" fmla="*/ 11 w 54"/>
                <a:gd name="T27" fmla="*/ 17 h 54"/>
                <a:gd name="T28" fmla="*/ 10 w 54"/>
                <a:gd name="T29" fmla="*/ 19 h 54"/>
                <a:gd name="T30" fmla="*/ 7 w 54"/>
                <a:gd name="T31" fmla="*/ 21 h 54"/>
                <a:gd name="T32" fmla="*/ 0 w 54"/>
                <a:gd name="T33" fmla="*/ 22 h 54"/>
                <a:gd name="T34" fmla="*/ 1 w 54"/>
                <a:gd name="T35" fmla="*/ 28 h 54"/>
                <a:gd name="T36" fmla="*/ 8 w 54"/>
                <a:gd name="T37" fmla="*/ 31 h 54"/>
                <a:gd name="T38" fmla="*/ 9 w 54"/>
                <a:gd name="T39" fmla="*/ 33 h 54"/>
                <a:gd name="T40" fmla="*/ 8 w 54"/>
                <a:gd name="T41" fmla="*/ 37 h 54"/>
                <a:gd name="T42" fmla="*/ 4 w 54"/>
                <a:gd name="T43" fmla="*/ 42 h 54"/>
                <a:gd name="T44" fmla="*/ 9 w 54"/>
                <a:gd name="T45" fmla="*/ 46 h 54"/>
                <a:gd name="T46" fmla="*/ 16 w 54"/>
                <a:gd name="T47" fmla="*/ 43 h 54"/>
                <a:gd name="T48" fmla="*/ 18 w 54"/>
                <a:gd name="T49" fmla="*/ 44 h 54"/>
                <a:gd name="T50" fmla="*/ 20 w 54"/>
                <a:gd name="T51" fmla="*/ 47 h 54"/>
                <a:gd name="T52" fmla="*/ 21 w 54"/>
                <a:gd name="T53" fmla="*/ 54 h 54"/>
                <a:gd name="T54" fmla="*/ 27 w 54"/>
                <a:gd name="T55" fmla="*/ 53 h 54"/>
                <a:gd name="T56" fmla="*/ 30 w 54"/>
                <a:gd name="T57" fmla="*/ 46 h 54"/>
                <a:gd name="T58" fmla="*/ 33 w 54"/>
                <a:gd name="T59" fmla="*/ 45 h 54"/>
                <a:gd name="T60" fmla="*/ 36 w 54"/>
                <a:gd name="T61" fmla="*/ 46 h 54"/>
                <a:gd name="T62" fmla="*/ 42 w 54"/>
                <a:gd name="T63" fmla="*/ 50 h 54"/>
                <a:gd name="T64" fmla="*/ 45 w 54"/>
                <a:gd name="T65" fmla="*/ 45 h 54"/>
                <a:gd name="T66" fmla="*/ 42 w 54"/>
                <a:gd name="T67" fmla="*/ 38 h 54"/>
                <a:gd name="T68" fmla="*/ 44 w 54"/>
                <a:gd name="T69" fmla="*/ 36 h 54"/>
                <a:gd name="T70" fmla="*/ 46 w 54"/>
                <a:gd name="T71" fmla="*/ 34 h 54"/>
                <a:gd name="T72" fmla="*/ 53 w 54"/>
                <a:gd name="T73" fmla="*/ 33 h 54"/>
                <a:gd name="T74" fmla="*/ 52 w 54"/>
                <a:gd name="T75" fmla="*/ 27 h 54"/>
                <a:gd name="T76" fmla="*/ 17 w 54"/>
                <a:gd name="T77" fmla="*/ 26 h 54"/>
                <a:gd name="T78" fmla="*/ 36 w 54"/>
                <a:gd name="T79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" h="54">
                  <a:moveTo>
                    <a:pt x="52" y="27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6" y="26"/>
                    <a:pt x="45" y="25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3"/>
                    <a:pt x="45" y="22"/>
                    <a:pt x="45" y="21"/>
                  </a:cubicBezTo>
                  <a:cubicBezTo>
                    <a:pt x="44" y="20"/>
                    <a:pt x="44" y="19"/>
                    <a:pt x="45" y="18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4"/>
                    <a:pt x="50" y="13"/>
                    <a:pt x="49" y="13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6" y="9"/>
                    <a:pt x="45" y="9"/>
                    <a:pt x="45" y="9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3"/>
                    <a:pt x="38" y="12"/>
                    <a:pt x="37" y="12"/>
                  </a:cubicBezTo>
                  <a:cubicBezTo>
                    <a:pt x="36" y="11"/>
                    <a:pt x="36" y="11"/>
                    <a:pt x="35" y="10"/>
                  </a:cubicBezTo>
                  <a:cubicBezTo>
                    <a:pt x="34" y="10"/>
                    <a:pt x="33" y="9"/>
                    <a:pt x="33" y="8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2"/>
                    <a:pt x="33" y="1"/>
                    <a:pt x="32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7" y="1"/>
                    <a:pt x="26" y="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8"/>
                    <a:pt x="24" y="9"/>
                    <a:pt x="23" y="9"/>
                  </a:cubicBezTo>
                  <a:cubicBezTo>
                    <a:pt x="22" y="9"/>
                    <a:pt x="21" y="9"/>
                    <a:pt x="21" y="10"/>
                  </a:cubicBezTo>
                  <a:cubicBezTo>
                    <a:pt x="20" y="10"/>
                    <a:pt x="19" y="10"/>
                    <a:pt x="17" y="9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8"/>
                    <a:pt x="10" y="18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20"/>
                    <a:pt x="9" y="21"/>
                    <a:pt x="7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21"/>
                    <a:pt x="0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1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7" y="29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5"/>
                    <a:pt x="8" y="3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2"/>
                    <a:pt x="4" y="42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8" y="46"/>
                    <a:pt x="9" y="46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7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5"/>
                    <a:pt x="20" y="46"/>
                    <a:pt x="20" y="47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3"/>
                    <a:pt x="21" y="54"/>
                    <a:pt x="21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7" y="54"/>
                    <a:pt x="27" y="53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29" y="46"/>
                    <a:pt x="30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2" y="46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5" y="45"/>
                    <a:pt x="36" y="4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0" y="50"/>
                    <a:pt x="41" y="50"/>
                    <a:pt x="42" y="50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7"/>
                    <a:pt x="45" y="46"/>
                    <a:pt x="45" y="45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0"/>
                    <a:pt x="42" y="39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3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5"/>
                    <a:pt x="45" y="34"/>
                    <a:pt x="46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4"/>
                    <a:pt x="53" y="33"/>
                    <a:pt x="53" y="33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8"/>
                    <a:pt x="53" y="27"/>
                    <a:pt x="52" y="27"/>
                  </a:cubicBezTo>
                  <a:close/>
                  <a:moveTo>
                    <a:pt x="25" y="37"/>
                  </a:moveTo>
                  <a:cubicBezTo>
                    <a:pt x="20" y="37"/>
                    <a:pt x="16" y="32"/>
                    <a:pt x="17" y="26"/>
                  </a:cubicBezTo>
                  <a:cubicBezTo>
                    <a:pt x="18" y="21"/>
                    <a:pt x="23" y="17"/>
                    <a:pt x="28" y="18"/>
                  </a:cubicBezTo>
                  <a:cubicBezTo>
                    <a:pt x="33" y="18"/>
                    <a:pt x="37" y="23"/>
                    <a:pt x="36" y="29"/>
                  </a:cubicBezTo>
                  <a:cubicBezTo>
                    <a:pt x="36" y="34"/>
                    <a:pt x="31" y="38"/>
                    <a:pt x="25" y="37"/>
                  </a:cubicBezTo>
                  <a:close/>
                </a:path>
              </a:pathLst>
            </a:custGeom>
            <a:solidFill>
              <a:srgbClr val="C7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4442" y="5339556"/>
            <a:ext cx="390525" cy="506412"/>
            <a:chOff x="8669338" y="2992438"/>
            <a:chExt cx="390525" cy="506412"/>
          </a:xfrm>
        </p:grpSpPr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8669338" y="2992438"/>
              <a:ext cx="390525" cy="506412"/>
            </a:xfrm>
            <a:custGeom>
              <a:avLst/>
              <a:gdLst>
                <a:gd name="T0" fmla="*/ 0 w 114"/>
                <a:gd name="T1" fmla="*/ 56 h 149"/>
                <a:gd name="T2" fmla="*/ 57 w 114"/>
                <a:gd name="T3" fmla="*/ 0 h 149"/>
                <a:gd name="T4" fmla="*/ 114 w 114"/>
                <a:gd name="T5" fmla="*/ 56 h 149"/>
                <a:gd name="T6" fmla="*/ 57 w 114"/>
                <a:gd name="T7" fmla="*/ 113 h 149"/>
                <a:gd name="T8" fmla="*/ 35 w 114"/>
                <a:gd name="T9" fmla="*/ 109 h 149"/>
                <a:gd name="T10" fmla="*/ 0 w 114"/>
                <a:gd name="T11" fmla="*/ 149 h 149"/>
                <a:gd name="T12" fmla="*/ 0 w 114"/>
                <a:gd name="T13" fmla="*/ 5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49">
                  <a:moveTo>
                    <a:pt x="0" y="56"/>
                  </a:moveTo>
                  <a:cubicBezTo>
                    <a:pt x="0" y="25"/>
                    <a:pt x="26" y="0"/>
                    <a:pt x="57" y="0"/>
                  </a:cubicBezTo>
                  <a:cubicBezTo>
                    <a:pt x="88" y="0"/>
                    <a:pt x="114" y="25"/>
                    <a:pt x="114" y="56"/>
                  </a:cubicBezTo>
                  <a:cubicBezTo>
                    <a:pt x="114" y="88"/>
                    <a:pt x="88" y="113"/>
                    <a:pt x="57" y="113"/>
                  </a:cubicBezTo>
                  <a:cubicBezTo>
                    <a:pt x="49" y="113"/>
                    <a:pt x="42" y="112"/>
                    <a:pt x="35" y="109"/>
                  </a:cubicBezTo>
                  <a:cubicBezTo>
                    <a:pt x="0" y="149"/>
                    <a:pt x="0" y="149"/>
                    <a:pt x="0" y="149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A57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8743950" y="3073400"/>
              <a:ext cx="209550" cy="207962"/>
            </a:xfrm>
            <a:custGeom>
              <a:avLst/>
              <a:gdLst>
                <a:gd name="T0" fmla="*/ 10 w 61"/>
                <a:gd name="T1" fmla="*/ 2 h 61"/>
                <a:gd name="T2" fmla="*/ 19 w 61"/>
                <a:gd name="T3" fmla="*/ 12 h 61"/>
                <a:gd name="T4" fmla="*/ 18 w 61"/>
                <a:gd name="T5" fmla="*/ 18 h 61"/>
                <a:gd name="T6" fmla="*/ 11 w 61"/>
                <a:gd name="T7" fmla="*/ 20 h 61"/>
                <a:gd name="T8" fmla="*/ 2 w 61"/>
                <a:gd name="T9" fmla="*/ 10 h 61"/>
                <a:gd name="T10" fmla="*/ 5 w 61"/>
                <a:gd name="T11" fmla="*/ 25 h 61"/>
                <a:gd name="T12" fmla="*/ 20 w 61"/>
                <a:gd name="T13" fmla="*/ 28 h 61"/>
                <a:gd name="T14" fmla="*/ 51 w 61"/>
                <a:gd name="T15" fmla="*/ 59 h 61"/>
                <a:gd name="T16" fmla="*/ 58 w 61"/>
                <a:gd name="T17" fmla="*/ 59 h 61"/>
                <a:gd name="T18" fmla="*/ 59 w 61"/>
                <a:gd name="T19" fmla="*/ 59 h 61"/>
                <a:gd name="T20" fmla="*/ 59 w 61"/>
                <a:gd name="T21" fmla="*/ 51 h 61"/>
                <a:gd name="T22" fmla="*/ 27 w 61"/>
                <a:gd name="T23" fmla="*/ 20 h 61"/>
                <a:gd name="T24" fmla="*/ 24 w 61"/>
                <a:gd name="T25" fmla="*/ 5 h 61"/>
                <a:gd name="T26" fmla="*/ 10 w 61"/>
                <a:gd name="T27" fmla="*/ 2 h 61"/>
                <a:gd name="T28" fmla="*/ 57 w 61"/>
                <a:gd name="T29" fmla="*/ 57 h 61"/>
                <a:gd name="T30" fmla="*/ 52 w 61"/>
                <a:gd name="T31" fmla="*/ 57 h 61"/>
                <a:gd name="T32" fmla="*/ 52 w 61"/>
                <a:gd name="T33" fmla="*/ 53 h 61"/>
                <a:gd name="T34" fmla="*/ 57 w 61"/>
                <a:gd name="T35" fmla="*/ 53 h 61"/>
                <a:gd name="T36" fmla="*/ 57 w 61"/>
                <a:gd name="T37" fmla="*/ 5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61">
                  <a:moveTo>
                    <a:pt x="10" y="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5"/>
                    <a:pt x="1" y="21"/>
                    <a:pt x="5" y="25"/>
                  </a:cubicBezTo>
                  <a:cubicBezTo>
                    <a:pt x="9" y="29"/>
                    <a:pt x="15" y="30"/>
                    <a:pt x="20" y="28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3" y="61"/>
                    <a:pt x="56" y="61"/>
                    <a:pt x="58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61" y="57"/>
                    <a:pt x="61" y="53"/>
                    <a:pt x="59" y="5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9" y="15"/>
                    <a:pt x="28" y="9"/>
                    <a:pt x="24" y="5"/>
                  </a:cubicBezTo>
                  <a:cubicBezTo>
                    <a:pt x="20" y="1"/>
                    <a:pt x="15" y="0"/>
                    <a:pt x="10" y="2"/>
                  </a:cubicBezTo>
                  <a:close/>
                  <a:moveTo>
                    <a:pt x="57" y="57"/>
                  </a:moveTo>
                  <a:cubicBezTo>
                    <a:pt x="56" y="58"/>
                    <a:pt x="54" y="58"/>
                    <a:pt x="52" y="57"/>
                  </a:cubicBezTo>
                  <a:cubicBezTo>
                    <a:pt x="51" y="56"/>
                    <a:pt x="51" y="54"/>
                    <a:pt x="52" y="53"/>
                  </a:cubicBezTo>
                  <a:cubicBezTo>
                    <a:pt x="54" y="52"/>
                    <a:pt x="56" y="52"/>
                    <a:pt x="57" y="53"/>
                  </a:cubicBezTo>
                  <a:cubicBezTo>
                    <a:pt x="58" y="54"/>
                    <a:pt x="58" y="56"/>
                    <a:pt x="57" y="57"/>
                  </a:cubicBezTo>
                  <a:close/>
                </a:path>
              </a:pathLst>
            </a:custGeom>
            <a:solidFill>
              <a:srgbClr val="C7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8751888" y="3079750"/>
              <a:ext cx="198437" cy="198437"/>
            </a:xfrm>
            <a:custGeom>
              <a:avLst/>
              <a:gdLst>
                <a:gd name="T0" fmla="*/ 56 w 58"/>
                <a:gd name="T1" fmla="*/ 5 h 58"/>
                <a:gd name="T2" fmla="*/ 53 w 58"/>
                <a:gd name="T3" fmla="*/ 2 h 58"/>
                <a:gd name="T4" fmla="*/ 47 w 58"/>
                <a:gd name="T5" fmla="*/ 2 h 58"/>
                <a:gd name="T6" fmla="*/ 26 w 58"/>
                <a:gd name="T7" fmla="*/ 23 h 58"/>
                <a:gd name="T8" fmla="*/ 25 w 58"/>
                <a:gd name="T9" fmla="*/ 29 h 58"/>
                <a:gd name="T10" fmla="*/ 12 w 58"/>
                <a:gd name="T11" fmla="*/ 42 h 58"/>
                <a:gd name="T12" fmla="*/ 6 w 58"/>
                <a:gd name="T13" fmla="*/ 43 h 58"/>
                <a:gd name="T14" fmla="*/ 0 w 58"/>
                <a:gd name="T15" fmla="*/ 54 h 58"/>
                <a:gd name="T16" fmla="*/ 3 w 58"/>
                <a:gd name="T17" fmla="*/ 58 h 58"/>
                <a:gd name="T18" fmla="*/ 14 w 58"/>
                <a:gd name="T19" fmla="*/ 51 h 58"/>
                <a:gd name="T20" fmla="*/ 16 w 58"/>
                <a:gd name="T21" fmla="*/ 46 h 58"/>
                <a:gd name="T22" fmla="*/ 29 w 58"/>
                <a:gd name="T23" fmla="*/ 32 h 58"/>
                <a:gd name="T24" fmla="*/ 35 w 58"/>
                <a:gd name="T25" fmla="*/ 32 h 58"/>
                <a:gd name="T26" fmla="*/ 56 w 58"/>
                <a:gd name="T27" fmla="*/ 11 h 58"/>
                <a:gd name="T28" fmla="*/ 56 w 58"/>
                <a:gd name="T2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56" y="5"/>
                  </a:moveTo>
                  <a:cubicBezTo>
                    <a:pt x="53" y="2"/>
                    <a:pt x="53" y="2"/>
                    <a:pt x="53" y="2"/>
                  </a:cubicBezTo>
                  <a:cubicBezTo>
                    <a:pt x="51" y="0"/>
                    <a:pt x="48" y="0"/>
                    <a:pt x="47" y="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4" y="24"/>
                    <a:pt x="24" y="27"/>
                    <a:pt x="25" y="29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1" y="34"/>
                    <a:pt x="33" y="34"/>
                    <a:pt x="35" y="32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8" y="9"/>
                    <a:pt x="58" y="7"/>
                    <a:pt x="56" y="5"/>
                  </a:cubicBezTo>
                  <a:close/>
                </a:path>
              </a:pathLst>
            </a:custGeom>
            <a:solidFill>
              <a:srgbClr val="573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701836" y="1592262"/>
            <a:ext cx="3702800" cy="11264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sym typeface="Wingdings" panose="05000000000000000000" pitchFamily="2" charset="2"/>
              </a:rPr>
              <a:t>Multiple form factor support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sym typeface="Wingdings" panose="05000000000000000000" pitchFamily="2" charset="2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sym typeface="Wingdings" panose="05000000000000000000" pitchFamily="2" charset="2"/>
              </a:rPr>
              <a:t>Responsive, Adaptable, and reusable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sym typeface="Wingdings" panose="05000000000000000000" pitchFamily="2" charset="2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sym typeface="Wingdings" panose="05000000000000000000" pitchFamily="2" charset="2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917">
                    <a:srgbClr val="353535"/>
                  </a:gs>
                  <a:gs pos="30000">
                    <a:srgbClr val="353535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01836" y="3217662"/>
            <a:ext cx="3702800" cy="134806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sym typeface="Wingdings" panose="05000000000000000000" pitchFamily="2" charset="2"/>
              </a:rPr>
              <a:t>Life Cycle Management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sym typeface="Wingdings" panose="05000000000000000000" pitchFamily="2" charset="2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sym typeface="Wingdings" panose="05000000000000000000" pitchFamily="2" charset="2"/>
              </a:rPr>
              <a:t>Seamless Upgrades, Customizability, Data Integration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sym typeface="Wingdings" panose="05000000000000000000" pitchFamily="2" charset="2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sym typeface="Wingdings" panose="05000000000000000000" pitchFamily="2" charset="2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917">
                    <a:srgbClr val="353535"/>
                  </a:gs>
                  <a:gs pos="30000">
                    <a:srgbClr val="353535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01836" y="5064661"/>
            <a:ext cx="3702800" cy="134806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sym typeface="Wingdings" panose="05000000000000000000" pitchFamily="2" charset="2"/>
              </a:rPr>
              <a:t>Built for Expansion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sym typeface="Wingdings" panose="05000000000000000000" pitchFamily="2" charset="2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sym typeface="Wingdings" panose="05000000000000000000" pitchFamily="2" charset="2"/>
              </a:rPr>
              <a:t>TBX/MDD Support, Client API integration, Accessibility, Performance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sym typeface="Wingdings" panose="05000000000000000000" pitchFamily="2" charset="2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sym typeface="Wingdings" panose="05000000000000000000" pitchFamily="2" charset="2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917">
                    <a:srgbClr val="353535"/>
                  </a:gs>
                  <a:gs pos="30000">
                    <a:srgbClr val="353535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0757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163" y="0"/>
            <a:ext cx="12466638" cy="6994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884237" y="1516060"/>
            <a:ext cx="2667000" cy="3733801"/>
          </a:xfrm>
          <a:prstGeom prst="rect">
            <a:avLst/>
          </a:prstGeom>
          <a:solidFill>
            <a:srgbClr val="002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Manifest</a:t>
            </a:r>
          </a:p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  <a:p>
            <a:pPr marL="333575" marR="0" lvl="1" indent="-228557" algn="l" defTabSz="93256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333575" marR="0" lvl="1" indent="-228557" algn="l" defTabSz="93256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333575" marR="0" lvl="1" indent="-228557" algn="l" defTabSz="93256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32337" y="1516060"/>
            <a:ext cx="2667000" cy="3733801"/>
          </a:xfrm>
          <a:prstGeom prst="rect">
            <a:avLst/>
          </a:prstGeom>
          <a:solidFill>
            <a:srgbClr val="002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Implementation</a:t>
            </a:r>
          </a:p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  <a:p>
            <a:pPr marL="333575" marR="0" lvl="1" indent="-228557" algn="l" defTabSz="93256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333575" marR="0" lvl="1" indent="-228557" algn="l" defTabSz="93256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333575" marR="0" lvl="1" indent="-228557" algn="l" defTabSz="93256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580438" y="1516060"/>
            <a:ext cx="2667000" cy="3733801"/>
          </a:xfrm>
          <a:prstGeom prst="rect">
            <a:avLst/>
          </a:prstGeom>
          <a:solidFill>
            <a:srgbClr val="002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Resources</a:t>
            </a:r>
          </a:p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  <a:p>
            <a:pPr marL="333575" marR="0" lvl="1" indent="-228557" algn="l" defTabSz="93256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333575" marR="0" lvl="1" indent="-228557" algn="l" defTabSz="93256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333575" marR="0" lvl="1" indent="-228557" algn="l" defTabSz="93256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237" y="2049462"/>
            <a:ext cx="2743200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37373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An XML File that defines the control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9174" y="2049462"/>
            <a:ext cx="2532063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37373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JavaScript Objects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1862" y="3471897"/>
            <a:ext cx="2743200" cy="133575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Name and version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Field and Dataset Properties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Resources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6162" y="3432730"/>
            <a:ext cx="2743200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Implement the custom control interface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56637" y="3399570"/>
            <a:ext cx="2743200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Javascript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 Libraries, CSS, Images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Packaged and Installed as standard CRM solutions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15375" y="2049175"/>
            <a:ext cx="2532063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37373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For building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46437" y="323830"/>
            <a:ext cx="7772400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What makes a custom control?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951037" y="2831193"/>
            <a:ext cx="476250" cy="698501"/>
            <a:chOff x="4991100" y="5178425"/>
            <a:chExt cx="476250" cy="698501"/>
          </a:xfrm>
        </p:grpSpPr>
        <p:sp>
          <p:nvSpPr>
            <p:cNvPr id="34" name="Freeform 361"/>
            <p:cNvSpPr>
              <a:spLocks/>
            </p:cNvSpPr>
            <p:nvPr/>
          </p:nvSpPr>
          <p:spPr bwMode="auto">
            <a:xfrm>
              <a:off x="4991100" y="5178425"/>
              <a:ext cx="476250" cy="588963"/>
            </a:xfrm>
            <a:custGeom>
              <a:avLst/>
              <a:gdLst>
                <a:gd name="T0" fmla="*/ 139 w 139"/>
                <a:gd name="T1" fmla="*/ 163 h 173"/>
                <a:gd name="T2" fmla="*/ 129 w 139"/>
                <a:gd name="T3" fmla="*/ 173 h 173"/>
                <a:gd name="T4" fmla="*/ 11 w 139"/>
                <a:gd name="T5" fmla="*/ 173 h 173"/>
                <a:gd name="T6" fmla="*/ 0 w 139"/>
                <a:gd name="T7" fmla="*/ 163 h 173"/>
                <a:gd name="T8" fmla="*/ 0 w 139"/>
                <a:gd name="T9" fmla="*/ 10 h 173"/>
                <a:gd name="T10" fmla="*/ 11 w 139"/>
                <a:gd name="T11" fmla="*/ 0 h 173"/>
                <a:gd name="T12" fmla="*/ 129 w 139"/>
                <a:gd name="T13" fmla="*/ 0 h 173"/>
                <a:gd name="T14" fmla="*/ 139 w 139"/>
                <a:gd name="T15" fmla="*/ 10 h 173"/>
                <a:gd name="T16" fmla="*/ 139 w 139"/>
                <a:gd name="T17" fmla="*/ 16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73">
                  <a:moveTo>
                    <a:pt x="139" y="163"/>
                  </a:moveTo>
                  <a:cubicBezTo>
                    <a:pt x="139" y="168"/>
                    <a:pt x="134" y="173"/>
                    <a:pt x="129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5" y="173"/>
                    <a:pt x="0" y="168"/>
                    <a:pt x="0" y="16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4" y="0"/>
                    <a:pt x="139" y="4"/>
                    <a:pt x="139" y="10"/>
                  </a:cubicBezTo>
                  <a:lnTo>
                    <a:pt x="139" y="163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5384800" y="5178425"/>
              <a:ext cx="82550" cy="588963"/>
            </a:xfrm>
            <a:prstGeom prst="rect">
              <a:avLst/>
            </a:prstGeom>
            <a:solidFill>
              <a:srgbClr val="003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6" name="Freeform 363"/>
            <p:cNvSpPr>
              <a:spLocks/>
            </p:cNvSpPr>
            <p:nvPr/>
          </p:nvSpPr>
          <p:spPr bwMode="auto">
            <a:xfrm>
              <a:off x="5086350" y="5767388"/>
              <a:ext cx="55563" cy="109538"/>
            </a:xfrm>
            <a:custGeom>
              <a:avLst/>
              <a:gdLst>
                <a:gd name="T0" fmla="*/ 35 w 35"/>
                <a:gd name="T1" fmla="*/ 69 h 69"/>
                <a:gd name="T2" fmla="*/ 18 w 35"/>
                <a:gd name="T3" fmla="*/ 58 h 69"/>
                <a:gd name="T4" fmla="*/ 0 w 35"/>
                <a:gd name="T5" fmla="*/ 69 h 69"/>
                <a:gd name="T6" fmla="*/ 0 w 35"/>
                <a:gd name="T7" fmla="*/ 0 h 69"/>
                <a:gd name="T8" fmla="*/ 35 w 35"/>
                <a:gd name="T9" fmla="*/ 0 h 69"/>
                <a:gd name="T10" fmla="*/ 35 w 35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69">
                  <a:moveTo>
                    <a:pt x="35" y="69"/>
                  </a:moveTo>
                  <a:lnTo>
                    <a:pt x="18" y="58"/>
                  </a:lnTo>
                  <a:lnTo>
                    <a:pt x="0" y="69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008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7" name="Freeform 364"/>
            <p:cNvSpPr>
              <a:spLocks/>
            </p:cNvSpPr>
            <p:nvPr/>
          </p:nvSpPr>
          <p:spPr bwMode="auto">
            <a:xfrm>
              <a:off x="5059363" y="5273675"/>
              <a:ext cx="274638" cy="147638"/>
            </a:xfrm>
            <a:custGeom>
              <a:avLst/>
              <a:gdLst>
                <a:gd name="T0" fmla="*/ 80 w 80"/>
                <a:gd name="T1" fmla="*/ 33 h 43"/>
                <a:gd name="T2" fmla="*/ 70 w 80"/>
                <a:gd name="T3" fmla="*/ 43 h 43"/>
                <a:gd name="T4" fmla="*/ 10 w 80"/>
                <a:gd name="T5" fmla="*/ 43 h 43"/>
                <a:gd name="T6" fmla="*/ 0 w 80"/>
                <a:gd name="T7" fmla="*/ 33 h 43"/>
                <a:gd name="T8" fmla="*/ 0 w 80"/>
                <a:gd name="T9" fmla="*/ 10 h 43"/>
                <a:gd name="T10" fmla="*/ 10 w 80"/>
                <a:gd name="T11" fmla="*/ 0 h 43"/>
                <a:gd name="T12" fmla="*/ 70 w 80"/>
                <a:gd name="T13" fmla="*/ 0 h 43"/>
                <a:gd name="T14" fmla="*/ 80 w 80"/>
                <a:gd name="T15" fmla="*/ 10 h 43"/>
                <a:gd name="T16" fmla="*/ 80 w 80"/>
                <a:gd name="T17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43">
                  <a:moveTo>
                    <a:pt x="80" y="33"/>
                  </a:moveTo>
                  <a:cubicBezTo>
                    <a:pt x="80" y="39"/>
                    <a:pt x="76" y="43"/>
                    <a:pt x="7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5" y="43"/>
                    <a:pt x="0" y="39"/>
                    <a:pt x="0" y="3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6" y="0"/>
                    <a:pt x="80" y="5"/>
                    <a:pt x="80" y="10"/>
                  </a:cubicBezTo>
                  <a:lnTo>
                    <a:pt x="80" y="33"/>
                  </a:lnTo>
                  <a:close/>
                </a:path>
              </a:pathLst>
            </a:custGeom>
            <a:solidFill>
              <a:srgbClr val="32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39618" y="2521631"/>
            <a:ext cx="511174" cy="957262"/>
            <a:chOff x="6265863" y="1336675"/>
            <a:chExt cx="511174" cy="957262"/>
          </a:xfrm>
        </p:grpSpPr>
        <p:sp>
          <p:nvSpPr>
            <p:cNvPr id="39" name="Freeform 581"/>
            <p:cNvSpPr>
              <a:spLocks noEditPoints="1"/>
            </p:cNvSpPr>
            <p:nvPr/>
          </p:nvSpPr>
          <p:spPr bwMode="auto">
            <a:xfrm>
              <a:off x="6448425" y="1584325"/>
              <a:ext cx="119062" cy="119062"/>
            </a:xfrm>
            <a:custGeom>
              <a:avLst/>
              <a:gdLst>
                <a:gd name="T0" fmla="*/ 8 w 35"/>
                <a:gd name="T1" fmla="*/ 9 h 35"/>
                <a:gd name="T2" fmla="*/ 8 w 35"/>
                <a:gd name="T3" fmla="*/ 11 h 35"/>
                <a:gd name="T4" fmla="*/ 5 w 35"/>
                <a:gd name="T5" fmla="*/ 13 h 35"/>
                <a:gd name="T6" fmla="*/ 1 w 35"/>
                <a:gd name="T7" fmla="*/ 14 h 35"/>
                <a:gd name="T8" fmla="*/ 1 w 35"/>
                <a:gd name="T9" fmla="*/ 18 h 35"/>
                <a:gd name="T10" fmla="*/ 6 w 35"/>
                <a:gd name="T11" fmla="*/ 20 h 35"/>
                <a:gd name="T12" fmla="*/ 6 w 35"/>
                <a:gd name="T13" fmla="*/ 24 h 35"/>
                <a:gd name="T14" fmla="*/ 3 w 35"/>
                <a:gd name="T15" fmla="*/ 27 h 35"/>
                <a:gd name="T16" fmla="*/ 6 w 35"/>
                <a:gd name="T17" fmla="*/ 30 h 35"/>
                <a:gd name="T18" fmla="*/ 11 w 35"/>
                <a:gd name="T19" fmla="*/ 28 h 35"/>
                <a:gd name="T20" fmla="*/ 14 w 35"/>
                <a:gd name="T21" fmla="*/ 31 h 35"/>
                <a:gd name="T22" fmla="*/ 14 w 35"/>
                <a:gd name="T23" fmla="*/ 35 h 35"/>
                <a:gd name="T24" fmla="*/ 18 w 35"/>
                <a:gd name="T25" fmla="*/ 34 h 35"/>
                <a:gd name="T26" fmla="*/ 20 w 35"/>
                <a:gd name="T27" fmla="*/ 30 h 35"/>
                <a:gd name="T28" fmla="*/ 22 w 35"/>
                <a:gd name="T29" fmla="*/ 29 h 35"/>
                <a:gd name="T30" fmla="*/ 24 w 35"/>
                <a:gd name="T31" fmla="*/ 30 h 35"/>
                <a:gd name="T32" fmla="*/ 27 w 35"/>
                <a:gd name="T33" fmla="*/ 32 h 35"/>
                <a:gd name="T34" fmla="*/ 30 w 35"/>
                <a:gd name="T35" fmla="*/ 29 h 35"/>
                <a:gd name="T36" fmla="*/ 28 w 35"/>
                <a:gd name="T37" fmla="*/ 25 h 35"/>
                <a:gd name="T38" fmla="*/ 29 w 35"/>
                <a:gd name="T39" fmla="*/ 23 h 35"/>
                <a:gd name="T40" fmla="*/ 31 w 35"/>
                <a:gd name="T41" fmla="*/ 22 h 35"/>
                <a:gd name="T42" fmla="*/ 35 w 35"/>
                <a:gd name="T43" fmla="*/ 21 h 35"/>
                <a:gd name="T44" fmla="*/ 34 w 35"/>
                <a:gd name="T45" fmla="*/ 18 h 35"/>
                <a:gd name="T46" fmla="*/ 30 w 35"/>
                <a:gd name="T47" fmla="*/ 15 h 35"/>
                <a:gd name="T48" fmla="*/ 29 w 35"/>
                <a:gd name="T49" fmla="*/ 14 h 35"/>
                <a:gd name="T50" fmla="*/ 30 w 35"/>
                <a:gd name="T51" fmla="*/ 12 h 35"/>
                <a:gd name="T52" fmla="*/ 32 w 35"/>
                <a:gd name="T53" fmla="*/ 8 h 35"/>
                <a:gd name="T54" fmla="*/ 29 w 35"/>
                <a:gd name="T55" fmla="*/ 6 h 35"/>
                <a:gd name="T56" fmla="*/ 25 w 35"/>
                <a:gd name="T57" fmla="*/ 8 h 35"/>
                <a:gd name="T58" fmla="*/ 23 w 35"/>
                <a:gd name="T59" fmla="*/ 7 h 35"/>
                <a:gd name="T60" fmla="*/ 22 w 35"/>
                <a:gd name="T61" fmla="*/ 5 h 35"/>
                <a:gd name="T62" fmla="*/ 21 w 35"/>
                <a:gd name="T63" fmla="*/ 1 h 35"/>
                <a:gd name="T64" fmla="*/ 18 w 35"/>
                <a:gd name="T65" fmla="*/ 1 h 35"/>
                <a:gd name="T66" fmla="*/ 15 w 35"/>
                <a:gd name="T67" fmla="*/ 6 h 35"/>
                <a:gd name="T68" fmla="*/ 14 w 35"/>
                <a:gd name="T69" fmla="*/ 6 h 35"/>
                <a:gd name="T70" fmla="*/ 12 w 35"/>
                <a:gd name="T71" fmla="*/ 6 h 35"/>
                <a:gd name="T72" fmla="*/ 8 w 35"/>
                <a:gd name="T73" fmla="*/ 3 h 35"/>
                <a:gd name="T74" fmla="*/ 6 w 35"/>
                <a:gd name="T75" fmla="*/ 6 h 35"/>
                <a:gd name="T76" fmla="*/ 22 w 35"/>
                <a:gd name="T77" fmla="*/ 23 h 35"/>
                <a:gd name="T78" fmla="*/ 14 w 35"/>
                <a:gd name="T79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" h="35">
                  <a:moveTo>
                    <a:pt x="6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3"/>
                    <a:pt x="6" y="13"/>
                    <a:pt x="5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6" y="19"/>
                    <a:pt x="6" y="20"/>
                  </a:cubicBezTo>
                  <a:cubicBezTo>
                    <a:pt x="6" y="21"/>
                    <a:pt x="6" y="21"/>
                    <a:pt x="6" y="22"/>
                  </a:cubicBezTo>
                  <a:cubicBezTo>
                    <a:pt x="7" y="22"/>
                    <a:pt x="6" y="23"/>
                    <a:pt x="6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7"/>
                    <a:pt x="3" y="27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6" y="30"/>
                    <a:pt x="6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7"/>
                    <a:pt x="11" y="28"/>
                    <a:pt x="11" y="28"/>
                  </a:cubicBezTo>
                  <a:cubicBezTo>
                    <a:pt x="12" y="28"/>
                    <a:pt x="12" y="28"/>
                    <a:pt x="12" y="29"/>
                  </a:cubicBezTo>
                  <a:cubicBezTo>
                    <a:pt x="13" y="29"/>
                    <a:pt x="14" y="29"/>
                    <a:pt x="14" y="3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4" y="35"/>
                    <a:pt x="14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8" y="35"/>
                    <a:pt x="18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30"/>
                    <a:pt x="21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3" y="29"/>
                    <a:pt x="24" y="30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3"/>
                    <a:pt x="27" y="33"/>
                    <a:pt x="27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29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8" y="25"/>
                    <a:pt x="28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9" y="24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2"/>
                    <a:pt x="31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5" y="22"/>
                    <a:pt x="35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4" y="18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6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30" y="1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9"/>
                    <a:pt x="33" y="8"/>
                    <a:pt x="32" y="8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0" y="6"/>
                    <a:pt x="29" y="6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4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2" y="6"/>
                    <a:pt x="22" y="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6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lose/>
                  <a:moveTo>
                    <a:pt x="23" y="14"/>
                  </a:moveTo>
                  <a:cubicBezTo>
                    <a:pt x="25" y="17"/>
                    <a:pt x="24" y="21"/>
                    <a:pt x="22" y="23"/>
                  </a:cubicBezTo>
                  <a:cubicBezTo>
                    <a:pt x="19" y="25"/>
                    <a:pt x="15" y="24"/>
                    <a:pt x="13" y="22"/>
                  </a:cubicBezTo>
                  <a:cubicBezTo>
                    <a:pt x="11" y="19"/>
                    <a:pt x="11" y="15"/>
                    <a:pt x="14" y="13"/>
                  </a:cubicBezTo>
                  <a:cubicBezTo>
                    <a:pt x="17" y="11"/>
                    <a:pt x="21" y="11"/>
                    <a:pt x="23" y="14"/>
                  </a:cubicBezTo>
                  <a:close/>
                </a:path>
              </a:pathLst>
            </a:cu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0" name="Freeform 582"/>
            <p:cNvSpPr>
              <a:spLocks noEditPoints="1"/>
            </p:cNvSpPr>
            <p:nvPr/>
          </p:nvSpPr>
          <p:spPr bwMode="auto">
            <a:xfrm>
              <a:off x="6365875" y="1768475"/>
              <a:ext cx="358775" cy="361950"/>
            </a:xfrm>
            <a:custGeom>
              <a:avLst/>
              <a:gdLst>
                <a:gd name="T0" fmla="*/ 95 w 105"/>
                <a:gd name="T1" fmla="*/ 42 h 106"/>
                <a:gd name="T2" fmla="*/ 100 w 105"/>
                <a:gd name="T3" fmla="*/ 30 h 106"/>
                <a:gd name="T4" fmla="*/ 87 w 105"/>
                <a:gd name="T5" fmla="*/ 26 h 106"/>
                <a:gd name="T6" fmla="*/ 88 w 105"/>
                <a:gd name="T7" fmla="*/ 14 h 106"/>
                <a:gd name="T8" fmla="*/ 74 w 105"/>
                <a:gd name="T9" fmla="*/ 15 h 106"/>
                <a:gd name="T10" fmla="*/ 70 w 105"/>
                <a:gd name="T11" fmla="*/ 3 h 106"/>
                <a:gd name="T12" fmla="*/ 58 w 105"/>
                <a:gd name="T13" fmla="*/ 10 h 106"/>
                <a:gd name="T14" fmla="*/ 50 w 105"/>
                <a:gd name="T15" fmla="*/ 0 h 106"/>
                <a:gd name="T16" fmla="*/ 41 w 105"/>
                <a:gd name="T17" fmla="*/ 11 h 106"/>
                <a:gd name="T18" fmla="*/ 30 w 105"/>
                <a:gd name="T19" fmla="*/ 5 h 106"/>
                <a:gd name="T20" fmla="*/ 26 w 105"/>
                <a:gd name="T21" fmla="*/ 18 h 106"/>
                <a:gd name="T22" fmla="*/ 13 w 105"/>
                <a:gd name="T23" fmla="*/ 17 h 106"/>
                <a:gd name="T24" fmla="*/ 15 w 105"/>
                <a:gd name="T25" fmla="*/ 31 h 106"/>
                <a:gd name="T26" fmla="*/ 3 w 105"/>
                <a:gd name="T27" fmla="*/ 35 h 106"/>
                <a:gd name="T28" fmla="*/ 9 w 105"/>
                <a:gd name="T29" fmla="*/ 47 h 106"/>
                <a:gd name="T30" fmla="*/ 0 w 105"/>
                <a:gd name="T31" fmla="*/ 55 h 106"/>
                <a:gd name="T32" fmla="*/ 10 w 105"/>
                <a:gd name="T33" fmla="*/ 64 h 106"/>
                <a:gd name="T34" fmla="*/ 4 w 105"/>
                <a:gd name="T35" fmla="*/ 75 h 106"/>
                <a:gd name="T36" fmla="*/ 18 w 105"/>
                <a:gd name="T37" fmla="*/ 79 h 106"/>
                <a:gd name="T38" fmla="*/ 17 w 105"/>
                <a:gd name="T39" fmla="*/ 92 h 106"/>
                <a:gd name="T40" fmla="*/ 30 w 105"/>
                <a:gd name="T41" fmla="*/ 90 h 106"/>
                <a:gd name="T42" fmla="*/ 34 w 105"/>
                <a:gd name="T43" fmla="*/ 103 h 106"/>
                <a:gd name="T44" fmla="*/ 47 w 105"/>
                <a:gd name="T45" fmla="*/ 96 h 106"/>
                <a:gd name="T46" fmla="*/ 55 w 105"/>
                <a:gd name="T47" fmla="*/ 106 h 106"/>
                <a:gd name="T48" fmla="*/ 63 w 105"/>
                <a:gd name="T49" fmla="*/ 95 h 106"/>
                <a:gd name="T50" fmla="*/ 75 w 105"/>
                <a:gd name="T51" fmla="*/ 101 h 106"/>
                <a:gd name="T52" fmla="*/ 79 w 105"/>
                <a:gd name="T53" fmla="*/ 87 h 106"/>
                <a:gd name="T54" fmla="*/ 92 w 105"/>
                <a:gd name="T55" fmla="*/ 88 h 106"/>
                <a:gd name="T56" fmla="*/ 90 w 105"/>
                <a:gd name="T57" fmla="*/ 75 h 106"/>
                <a:gd name="T58" fmla="*/ 102 w 105"/>
                <a:gd name="T59" fmla="*/ 71 h 106"/>
                <a:gd name="T60" fmla="*/ 95 w 105"/>
                <a:gd name="T61" fmla="*/ 59 h 106"/>
                <a:gd name="T62" fmla="*/ 105 w 105"/>
                <a:gd name="T63" fmla="*/ 50 h 106"/>
                <a:gd name="T64" fmla="*/ 81 w 105"/>
                <a:gd name="T65" fmla="*/ 63 h 106"/>
                <a:gd name="T66" fmla="*/ 81 w 105"/>
                <a:gd name="T67" fmla="*/ 43 h 106"/>
                <a:gd name="T68" fmla="*/ 85 w 105"/>
                <a:gd name="T69" fmla="*/ 61 h 106"/>
                <a:gd name="T70" fmla="*/ 64 w 105"/>
                <a:gd name="T71" fmla="*/ 43 h 106"/>
                <a:gd name="T72" fmla="*/ 69 w 105"/>
                <a:gd name="T73" fmla="*/ 24 h 106"/>
                <a:gd name="T74" fmla="*/ 44 w 105"/>
                <a:gd name="T75" fmla="*/ 20 h 106"/>
                <a:gd name="T76" fmla="*/ 62 w 105"/>
                <a:gd name="T77" fmla="*/ 24 h 106"/>
                <a:gd name="T78" fmla="*/ 42 w 105"/>
                <a:gd name="T79" fmla="*/ 24 h 106"/>
                <a:gd name="T80" fmla="*/ 52 w 105"/>
                <a:gd name="T81" fmla="*/ 61 h 106"/>
                <a:gd name="T82" fmla="*/ 61 w 105"/>
                <a:gd name="T83" fmla="*/ 53 h 106"/>
                <a:gd name="T84" fmla="*/ 43 w 105"/>
                <a:gd name="T85" fmla="*/ 40 h 106"/>
                <a:gd name="T86" fmla="*/ 23 w 105"/>
                <a:gd name="T87" fmla="*/ 35 h 106"/>
                <a:gd name="T88" fmla="*/ 19 w 105"/>
                <a:gd name="T89" fmla="*/ 61 h 106"/>
                <a:gd name="T90" fmla="*/ 23 w 105"/>
                <a:gd name="T91" fmla="*/ 42 h 106"/>
                <a:gd name="T92" fmla="*/ 23 w 105"/>
                <a:gd name="T93" fmla="*/ 62 h 106"/>
                <a:gd name="T94" fmla="*/ 25 w 105"/>
                <a:gd name="T95" fmla="*/ 66 h 106"/>
                <a:gd name="T96" fmla="*/ 39 w 105"/>
                <a:gd name="T97" fmla="*/ 80 h 106"/>
                <a:gd name="T98" fmla="*/ 23 w 105"/>
                <a:gd name="T99" fmla="*/ 69 h 106"/>
                <a:gd name="T100" fmla="*/ 43 w 105"/>
                <a:gd name="T101" fmla="*/ 85 h 106"/>
                <a:gd name="T102" fmla="*/ 54 w 105"/>
                <a:gd name="T103" fmla="*/ 68 h 106"/>
                <a:gd name="T104" fmla="*/ 69 w 105"/>
                <a:gd name="T105" fmla="*/ 82 h 106"/>
                <a:gd name="T106" fmla="*/ 64 w 105"/>
                <a:gd name="T107" fmla="*/ 62 h 106"/>
                <a:gd name="T108" fmla="*/ 76 w 105"/>
                <a:gd name="T109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5" h="106">
                  <a:moveTo>
                    <a:pt x="103" y="48"/>
                  </a:moveTo>
                  <a:cubicBezTo>
                    <a:pt x="95" y="47"/>
                    <a:pt x="95" y="47"/>
                    <a:pt x="95" y="47"/>
                  </a:cubicBezTo>
                  <a:cubicBezTo>
                    <a:pt x="95" y="45"/>
                    <a:pt x="95" y="44"/>
                    <a:pt x="95" y="42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2" y="37"/>
                    <a:pt x="103" y="36"/>
                    <a:pt x="102" y="35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29"/>
                    <a:pt x="99" y="29"/>
                    <a:pt x="98" y="29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89" y="29"/>
                    <a:pt x="88" y="28"/>
                    <a:pt x="87" y="26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19"/>
                    <a:pt x="92" y="18"/>
                    <a:pt x="92" y="17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6" y="13"/>
                    <a:pt x="85" y="13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7" y="17"/>
                    <a:pt x="76" y="16"/>
                    <a:pt x="74" y="15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7" y="7"/>
                    <a:pt x="76" y="5"/>
                    <a:pt x="75" y="5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8" y="3"/>
                    <a:pt x="68" y="4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2" y="10"/>
                    <a:pt x="60" y="10"/>
                    <a:pt x="58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8" y="1"/>
                    <a:pt x="48" y="2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3" y="10"/>
                    <a:pt x="41" y="11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6" y="2"/>
                    <a:pt x="35" y="3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5"/>
                    <a:pt x="28" y="6"/>
                    <a:pt x="29" y="7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9" y="16"/>
                    <a:pt x="27" y="17"/>
                    <a:pt x="26" y="18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8" y="13"/>
                    <a:pt x="17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8"/>
                    <a:pt x="12" y="19"/>
                    <a:pt x="13" y="20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8"/>
                    <a:pt x="16" y="29"/>
                    <a:pt x="15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8"/>
                    <a:pt x="5" y="29"/>
                    <a:pt x="5" y="30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6"/>
                    <a:pt x="3" y="37"/>
                    <a:pt x="3" y="37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3"/>
                    <a:pt x="10" y="45"/>
                    <a:pt x="9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8"/>
                    <a:pt x="0" y="49"/>
                    <a:pt x="0" y="5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7"/>
                    <a:pt x="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10" y="62"/>
                    <a:pt x="10" y="64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9"/>
                    <a:pt x="2" y="70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5" y="76"/>
                    <a:pt x="6" y="77"/>
                    <a:pt x="7" y="76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6" y="76"/>
                    <a:pt x="17" y="78"/>
                    <a:pt x="18" y="79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6"/>
                    <a:pt x="12" y="88"/>
                    <a:pt x="13" y="88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8" y="93"/>
                    <a:pt x="19" y="93"/>
                    <a:pt x="20" y="92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88"/>
                    <a:pt x="29" y="89"/>
                    <a:pt x="30" y="90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8" y="99"/>
                    <a:pt x="29" y="100"/>
                    <a:pt x="29" y="100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3"/>
                    <a:pt x="36" y="103"/>
                    <a:pt x="37" y="102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3" y="95"/>
                    <a:pt x="45" y="96"/>
                    <a:pt x="47" y="96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05"/>
                    <a:pt x="49" y="106"/>
                    <a:pt x="50" y="106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6" y="106"/>
                    <a:pt x="57" y="105"/>
                    <a:pt x="57" y="104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60" y="96"/>
                    <a:pt x="62" y="95"/>
                    <a:pt x="63" y="95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68" y="103"/>
                    <a:pt x="69" y="103"/>
                    <a:pt x="70" y="103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6" y="100"/>
                    <a:pt x="76" y="99"/>
                    <a:pt x="76" y="98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6" y="90"/>
                    <a:pt x="77" y="89"/>
                    <a:pt x="79" y="87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6" y="93"/>
                    <a:pt x="87" y="93"/>
                    <a:pt x="88" y="92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2" y="86"/>
                    <a:pt x="92" y="86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8" y="78"/>
                    <a:pt x="89" y="76"/>
                    <a:pt x="90" y="75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9" y="77"/>
                    <a:pt x="100" y="77"/>
                    <a:pt x="100" y="76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0"/>
                    <a:pt x="102" y="69"/>
                    <a:pt x="101" y="68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5" y="62"/>
                    <a:pt x="95" y="60"/>
                    <a:pt x="95" y="59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4" y="57"/>
                    <a:pt x="105" y="56"/>
                    <a:pt x="105" y="55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49"/>
                    <a:pt x="104" y="48"/>
                    <a:pt x="103" y="48"/>
                  </a:cubicBezTo>
                  <a:close/>
                  <a:moveTo>
                    <a:pt x="85" y="61"/>
                  </a:moveTo>
                  <a:cubicBezTo>
                    <a:pt x="84" y="63"/>
                    <a:pt x="82" y="64"/>
                    <a:pt x="81" y="63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6" y="54"/>
                    <a:pt x="66" y="52"/>
                    <a:pt x="67" y="51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2" y="42"/>
                    <a:pt x="84" y="42"/>
                    <a:pt x="85" y="44"/>
                  </a:cubicBezTo>
                  <a:cubicBezTo>
                    <a:pt x="85" y="44"/>
                    <a:pt x="86" y="49"/>
                    <a:pt x="86" y="53"/>
                  </a:cubicBezTo>
                  <a:cubicBezTo>
                    <a:pt x="86" y="57"/>
                    <a:pt x="85" y="61"/>
                    <a:pt x="85" y="61"/>
                  </a:cubicBezTo>
                  <a:close/>
                  <a:moveTo>
                    <a:pt x="81" y="36"/>
                  </a:moveTo>
                  <a:cubicBezTo>
                    <a:pt x="82" y="37"/>
                    <a:pt x="82" y="39"/>
                    <a:pt x="80" y="40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3" y="44"/>
                    <a:pt x="61" y="42"/>
                    <a:pt x="62" y="41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6" y="23"/>
                    <a:pt x="68" y="23"/>
                    <a:pt x="69" y="24"/>
                  </a:cubicBezTo>
                  <a:cubicBezTo>
                    <a:pt x="69" y="24"/>
                    <a:pt x="73" y="26"/>
                    <a:pt x="76" y="29"/>
                  </a:cubicBezTo>
                  <a:cubicBezTo>
                    <a:pt x="79" y="32"/>
                    <a:pt x="81" y="36"/>
                    <a:pt x="81" y="36"/>
                  </a:cubicBezTo>
                  <a:close/>
                  <a:moveTo>
                    <a:pt x="44" y="20"/>
                  </a:moveTo>
                  <a:cubicBezTo>
                    <a:pt x="44" y="20"/>
                    <a:pt x="48" y="19"/>
                    <a:pt x="52" y="19"/>
                  </a:cubicBezTo>
                  <a:cubicBezTo>
                    <a:pt x="57" y="19"/>
                    <a:pt x="61" y="20"/>
                    <a:pt x="61" y="20"/>
                  </a:cubicBezTo>
                  <a:cubicBezTo>
                    <a:pt x="63" y="20"/>
                    <a:pt x="63" y="22"/>
                    <a:pt x="62" y="24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3" y="39"/>
                    <a:pt x="52" y="39"/>
                    <a:pt x="50" y="37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2"/>
                    <a:pt x="42" y="20"/>
                    <a:pt x="44" y="20"/>
                  </a:cubicBezTo>
                  <a:close/>
                  <a:moveTo>
                    <a:pt x="61" y="53"/>
                  </a:moveTo>
                  <a:cubicBezTo>
                    <a:pt x="61" y="57"/>
                    <a:pt x="57" y="61"/>
                    <a:pt x="52" y="61"/>
                  </a:cubicBezTo>
                  <a:cubicBezTo>
                    <a:pt x="48" y="61"/>
                    <a:pt x="44" y="57"/>
                    <a:pt x="44" y="53"/>
                  </a:cubicBezTo>
                  <a:cubicBezTo>
                    <a:pt x="44" y="48"/>
                    <a:pt x="48" y="45"/>
                    <a:pt x="52" y="45"/>
                  </a:cubicBezTo>
                  <a:cubicBezTo>
                    <a:pt x="57" y="45"/>
                    <a:pt x="61" y="48"/>
                    <a:pt x="61" y="53"/>
                  </a:cubicBezTo>
                  <a:close/>
                  <a:moveTo>
                    <a:pt x="35" y="23"/>
                  </a:moveTo>
                  <a:cubicBezTo>
                    <a:pt x="37" y="22"/>
                    <a:pt x="39" y="23"/>
                    <a:pt x="39" y="25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2"/>
                    <a:pt x="42" y="43"/>
                    <a:pt x="40" y="43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3" y="39"/>
                    <a:pt x="22" y="37"/>
                    <a:pt x="23" y="35"/>
                  </a:cubicBezTo>
                  <a:cubicBezTo>
                    <a:pt x="23" y="35"/>
                    <a:pt x="25" y="31"/>
                    <a:pt x="28" y="28"/>
                  </a:cubicBezTo>
                  <a:cubicBezTo>
                    <a:pt x="31" y="25"/>
                    <a:pt x="35" y="23"/>
                    <a:pt x="35" y="23"/>
                  </a:cubicBezTo>
                  <a:close/>
                  <a:moveTo>
                    <a:pt x="19" y="61"/>
                  </a:moveTo>
                  <a:cubicBezTo>
                    <a:pt x="19" y="61"/>
                    <a:pt x="18" y="57"/>
                    <a:pt x="18" y="52"/>
                  </a:cubicBezTo>
                  <a:cubicBezTo>
                    <a:pt x="18" y="48"/>
                    <a:pt x="19" y="44"/>
                    <a:pt x="19" y="44"/>
                  </a:cubicBezTo>
                  <a:cubicBezTo>
                    <a:pt x="20" y="42"/>
                    <a:pt x="22" y="41"/>
                    <a:pt x="23" y="42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8" y="51"/>
                    <a:pt x="38" y="53"/>
                    <a:pt x="37" y="5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3"/>
                    <a:pt x="20" y="63"/>
                    <a:pt x="19" y="61"/>
                  </a:cubicBezTo>
                  <a:close/>
                  <a:moveTo>
                    <a:pt x="23" y="69"/>
                  </a:moveTo>
                  <a:cubicBezTo>
                    <a:pt x="22" y="68"/>
                    <a:pt x="23" y="66"/>
                    <a:pt x="25" y="66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2" y="61"/>
                    <a:pt x="43" y="63"/>
                    <a:pt x="42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8" y="82"/>
                    <a:pt x="37" y="82"/>
                    <a:pt x="35" y="82"/>
                  </a:cubicBezTo>
                  <a:cubicBezTo>
                    <a:pt x="35" y="82"/>
                    <a:pt x="31" y="79"/>
                    <a:pt x="28" y="76"/>
                  </a:cubicBezTo>
                  <a:cubicBezTo>
                    <a:pt x="25" y="73"/>
                    <a:pt x="23" y="69"/>
                    <a:pt x="23" y="69"/>
                  </a:cubicBezTo>
                  <a:close/>
                  <a:moveTo>
                    <a:pt x="60" y="85"/>
                  </a:moveTo>
                  <a:cubicBezTo>
                    <a:pt x="60" y="85"/>
                    <a:pt x="56" y="86"/>
                    <a:pt x="52" y="86"/>
                  </a:cubicBezTo>
                  <a:cubicBezTo>
                    <a:pt x="48" y="86"/>
                    <a:pt x="43" y="85"/>
                    <a:pt x="43" y="85"/>
                  </a:cubicBezTo>
                  <a:cubicBezTo>
                    <a:pt x="42" y="85"/>
                    <a:pt x="41" y="83"/>
                    <a:pt x="42" y="81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6"/>
                    <a:pt x="53" y="66"/>
                    <a:pt x="54" y="68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3" y="83"/>
                    <a:pt x="62" y="85"/>
                    <a:pt x="60" y="85"/>
                  </a:cubicBezTo>
                  <a:close/>
                  <a:moveTo>
                    <a:pt x="69" y="82"/>
                  </a:moveTo>
                  <a:cubicBezTo>
                    <a:pt x="67" y="83"/>
                    <a:pt x="66" y="82"/>
                    <a:pt x="65" y="80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1" y="63"/>
                    <a:pt x="62" y="62"/>
                    <a:pt x="64" y="62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81" y="66"/>
                    <a:pt x="82" y="68"/>
                    <a:pt x="81" y="70"/>
                  </a:cubicBezTo>
                  <a:cubicBezTo>
                    <a:pt x="81" y="70"/>
                    <a:pt x="79" y="74"/>
                    <a:pt x="76" y="77"/>
                  </a:cubicBezTo>
                  <a:cubicBezTo>
                    <a:pt x="73" y="80"/>
                    <a:pt x="69" y="82"/>
                    <a:pt x="69" y="82"/>
                  </a:cubicBezTo>
                  <a:close/>
                </a:path>
              </a:pathLst>
            </a:custGeom>
            <a:solidFill>
              <a:srgbClr val="B4A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1" name="Freeform 583"/>
            <p:cNvSpPr>
              <a:spLocks noEditPoints="1"/>
            </p:cNvSpPr>
            <p:nvPr/>
          </p:nvSpPr>
          <p:spPr bwMode="auto">
            <a:xfrm>
              <a:off x="6472238" y="1336675"/>
              <a:ext cx="169862" cy="169862"/>
            </a:xfrm>
            <a:custGeom>
              <a:avLst/>
              <a:gdLst>
                <a:gd name="T0" fmla="*/ 49 w 50"/>
                <a:gd name="T1" fmla="*/ 31 h 50"/>
                <a:gd name="T2" fmla="*/ 42 w 50"/>
                <a:gd name="T3" fmla="*/ 27 h 50"/>
                <a:gd name="T4" fmla="*/ 42 w 50"/>
                <a:gd name="T5" fmla="*/ 27 h 50"/>
                <a:gd name="T6" fmla="*/ 42 w 50"/>
                <a:gd name="T7" fmla="*/ 22 h 50"/>
                <a:gd name="T8" fmla="*/ 42 w 50"/>
                <a:gd name="T9" fmla="*/ 22 h 50"/>
                <a:gd name="T10" fmla="*/ 48 w 50"/>
                <a:gd name="T11" fmla="*/ 17 h 50"/>
                <a:gd name="T12" fmla="*/ 49 w 50"/>
                <a:gd name="T13" fmla="*/ 14 h 50"/>
                <a:gd name="T14" fmla="*/ 46 w 50"/>
                <a:gd name="T15" fmla="*/ 13 h 50"/>
                <a:gd name="T16" fmla="*/ 38 w 50"/>
                <a:gd name="T17" fmla="*/ 14 h 50"/>
                <a:gd name="T18" fmla="*/ 38 w 50"/>
                <a:gd name="T19" fmla="*/ 14 h 50"/>
                <a:gd name="T20" fmla="*/ 35 w 50"/>
                <a:gd name="T21" fmla="*/ 12 h 50"/>
                <a:gd name="T22" fmla="*/ 35 w 50"/>
                <a:gd name="T23" fmla="*/ 11 h 50"/>
                <a:gd name="T24" fmla="*/ 36 w 50"/>
                <a:gd name="T25" fmla="*/ 4 h 50"/>
                <a:gd name="T26" fmla="*/ 34 w 50"/>
                <a:gd name="T27" fmla="*/ 1 h 50"/>
                <a:gd name="T28" fmla="*/ 31 w 50"/>
                <a:gd name="T29" fmla="*/ 2 h 50"/>
                <a:gd name="T30" fmla="*/ 27 w 50"/>
                <a:gd name="T31" fmla="*/ 9 h 50"/>
                <a:gd name="T32" fmla="*/ 26 w 50"/>
                <a:gd name="T33" fmla="*/ 9 h 50"/>
                <a:gd name="T34" fmla="*/ 22 w 50"/>
                <a:gd name="T35" fmla="*/ 9 h 50"/>
                <a:gd name="T36" fmla="*/ 22 w 50"/>
                <a:gd name="T37" fmla="*/ 9 h 50"/>
                <a:gd name="T38" fmla="*/ 17 w 50"/>
                <a:gd name="T39" fmla="*/ 3 h 50"/>
                <a:gd name="T40" fmla="*/ 14 w 50"/>
                <a:gd name="T41" fmla="*/ 2 h 50"/>
                <a:gd name="T42" fmla="*/ 12 w 50"/>
                <a:gd name="T43" fmla="*/ 5 h 50"/>
                <a:gd name="T44" fmla="*/ 14 w 50"/>
                <a:gd name="T45" fmla="*/ 13 h 50"/>
                <a:gd name="T46" fmla="*/ 14 w 50"/>
                <a:gd name="T47" fmla="*/ 13 h 50"/>
                <a:gd name="T48" fmla="*/ 11 w 50"/>
                <a:gd name="T49" fmla="*/ 16 h 50"/>
                <a:gd name="T50" fmla="*/ 11 w 50"/>
                <a:gd name="T51" fmla="*/ 16 h 50"/>
                <a:gd name="T52" fmla="*/ 4 w 50"/>
                <a:gd name="T53" fmla="*/ 15 h 50"/>
                <a:gd name="T54" fmla="*/ 1 w 50"/>
                <a:gd name="T55" fmla="*/ 17 h 50"/>
                <a:gd name="T56" fmla="*/ 2 w 50"/>
                <a:gd name="T57" fmla="*/ 20 h 50"/>
                <a:gd name="T58" fmla="*/ 8 w 50"/>
                <a:gd name="T59" fmla="*/ 24 h 50"/>
                <a:gd name="T60" fmla="*/ 9 w 50"/>
                <a:gd name="T61" fmla="*/ 29 h 50"/>
                <a:gd name="T62" fmla="*/ 3 w 50"/>
                <a:gd name="T63" fmla="*/ 33 h 50"/>
                <a:gd name="T64" fmla="*/ 2 w 50"/>
                <a:gd name="T65" fmla="*/ 37 h 50"/>
                <a:gd name="T66" fmla="*/ 5 w 50"/>
                <a:gd name="T67" fmla="*/ 38 h 50"/>
                <a:gd name="T68" fmla="*/ 12 w 50"/>
                <a:gd name="T69" fmla="*/ 36 h 50"/>
                <a:gd name="T70" fmla="*/ 16 w 50"/>
                <a:gd name="T71" fmla="*/ 39 h 50"/>
                <a:gd name="T72" fmla="*/ 15 w 50"/>
                <a:gd name="T73" fmla="*/ 47 h 50"/>
                <a:gd name="T74" fmla="*/ 17 w 50"/>
                <a:gd name="T75" fmla="*/ 50 h 50"/>
                <a:gd name="T76" fmla="*/ 20 w 50"/>
                <a:gd name="T77" fmla="*/ 49 h 50"/>
                <a:gd name="T78" fmla="*/ 24 w 50"/>
                <a:gd name="T79" fmla="*/ 42 h 50"/>
                <a:gd name="T80" fmla="*/ 29 w 50"/>
                <a:gd name="T81" fmla="*/ 42 h 50"/>
                <a:gd name="T82" fmla="*/ 33 w 50"/>
                <a:gd name="T83" fmla="*/ 48 h 50"/>
                <a:gd name="T84" fmla="*/ 37 w 50"/>
                <a:gd name="T85" fmla="*/ 49 h 50"/>
                <a:gd name="T86" fmla="*/ 38 w 50"/>
                <a:gd name="T87" fmla="*/ 46 h 50"/>
                <a:gd name="T88" fmla="*/ 36 w 50"/>
                <a:gd name="T89" fmla="*/ 38 h 50"/>
                <a:gd name="T90" fmla="*/ 39 w 50"/>
                <a:gd name="T91" fmla="*/ 35 h 50"/>
                <a:gd name="T92" fmla="*/ 47 w 50"/>
                <a:gd name="T93" fmla="*/ 36 h 50"/>
                <a:gd name="T94" fmla="*/ 50 w 50"/>
                <a:gd name="T95" fmla="*/ 34 h 50"/>
                <a:gd name="T96" fmla="*/ 49 w 50"/>
                <a:gd name="T97" fmla="*/ 31 h 50"/>
                <a:gd name="T98" fmla="*/ 22 w 50"/>
                <a:gd name="T99" fmla="*/ 36 h 50"/>
                <a:gd name="T100" fmla="*/ 15 w 50"/>
                <a:gd name="T101" fmla="*/ 22 h 50"/>
                <a:gd name="T102" fmla="*/ 29 w 50"/>
                <a:gd name="T103" fmla="*/ 15 h 50"/>
                <a:gd name="T104" fmla="*/ 35 w 50"/>
                <a:gd name="T105" fmla="*/ 29 h 50"/>
                <a:gd name="T106" fmla="*/ 22 w 50"/>
                <a:gd name="T10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50">
                  <a:moveTo>
                    <a:pt x="49" y="31"/>
                  </a:move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5"/>
                    <a:pt x="42" y="24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9" y="16"/>
                    <a:pt x="49" y="15"/>
                    <a:pt x="49" y="14"/>
                  </a:cubicBezTo>
                  <a:cubicBezTo>
                    <a:pt x="48" y="13"/>
                    <a:pt x="47" y="12"/>
                    <a:pt x="46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3"/>
                    <a:pt x="36" y="12"/>
                    <a:pt x="35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5" y="1"/>
                    <a:pt x="34" y="1"/>
                  </a:cubicBezTo>
                  <a:cubicBezTo>
                    <a:pt x="33" y="0"/>
                    <a:pt x="31" y="1"/>
                    <a:pt x="31" y="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9"/>
                    <a:pt x="24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5" y="1"/>
                    <a:pt x="14" y="2"/>
                  </a:cubicBezTo>
                  <a:cubicBezTo>
                    <a:pt x="13" y="2"/>
                    <a:pt x="12" y="4"/>
                    <a:pt x="12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0" y="18"/>
                    <a:pt x="1" y="19"/>
                    <a:pt x="2" y="20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8" y="27"/>
                    <a:pt x="9" y="29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4"/>
                    <a:pt x="1" y="36"/>
                    <a:pt x="2" y="37"/>
                  </a:cubicBezTo>
                  <a:cubicBezTo>
                    <a:pt x="2" y="38"/>
                    <a:pt x="4" y="38"/>
                    <a:pt x="5" y="38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8"/>
                    <a:pt x="15" y="39"/>
                    <a:pt x="16" y="3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8"/>
                    <a:pt x="16" y="50"/>
                    <a:pt x="17" y="50"/>
                  </a:cubicBezTo>
                  <a:cubicBezTo>
                    <a:pt x="18" y="50"/>
                    <a:pt x="19" y="50"/>
                    <a:pt x="20" y="49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6" y="42"/>
                    <a:pt x="27" y="42"/>
                    <a:pt x="29" y="42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49"/>
                    <a:pt x="36" y="49"/>
                    <a:pt x="37" y="49"/>
                  </a:cubicBezTo>
                  <a:cubicBezTo>
                    <a:pt x="38" y="48"/>
                    <a:pt x="38" y="47"/>
                    <a:pt x="38" y="46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7"/>
                    <a:pt x="38" y="36"/>
                    <a:pt x="39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6"/>
                    <a:pt x="49" y="35"/>
                    <a:pt x="50" y="34"/>
                  </a:cubicBezTo>
                  <a:cubicBezTo>
                    <a:pt x="50" y="33"/>
                    <a:pt x="50" y="31"/>
                    <a:pt x="49" y="31"/>
                  </a:cubicBezTo>
                  <a:close/>
                  <a:moveTo>
                    <a:pt x="22" y="36"/>
                  </a:moveTo>
                  <a:cubicBezTo>
                    <a:pt x="16" y="34"/>
                    <a:pt x="13" y="28"/>
                    <a:pt x="15" y="22"/>
                  </a:cubicBezTo>
                  <a:cubicBezTo>
                    <a:pt x="17" y="16"/>
                    <a:pt x="23" y="13"/>
                    <a:pt x="29" y="15"/>
                  </a:cubicBezTo>
                  <a:cubicBezTo>
                    <a:pt x="34" y="17"/>
                    <a:pt x="37" y="23"/>
                    <a:pt x="35" y="29"/>
                  </a:cubicBezTo>
                  <a:cubicBezTo>
                    <a:pt x="33" y="35"/>
                    <a:pt x="27" y="38"/>
                    <a:pt x="22" y="36"/>
                  </a:cubicBezTo>
                  <a:close/>
                </a:path>
              </a:pathLst>
            </a:custGeom>
            <a:solidFill>
              <a:srgbClr val="A57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2" name="Freeform 584"/>
            <p:cNvSpPr>
              <a:spLocks noEditPoints="1"/>
            </p:cNvSpPr>
            <p:nvPr/>
          </p:nvSpPr>
          <p:spPr bwMode="auto">
            <a:xfrm>
              <a:off x="6265863" y="1622425"/>
              <a:ext cx="212725" cy="211137"/>
            </a:xfrm>
            <a:custGeom>
              <a:avLst/>
              <a:gdLst>
                <a:gd name="T0" fmla="*/ 60 w 62"/>
                <a:gd name="T1" fmla="*/ 35 h 62"/>
                <a:gd name="T2" fmla="*/ 62 w 62"/>
                <a:gd name="T3" fmla="*/ 31 h 62"/>
                <a:gd name="T4" fmla="*/ 58 w 62"/>
                <a:gd name="T5" fmla="*/ 27 h 62"/>
                <a:gd name="T6" fmla="*/ 54 w 62"/>
                <a:gd name="T7" fmla="*/ 26 h 62"/>
                <a:gd name="T8" fmla="*/ 52 w 62"/>
                <a:gd name="T9" fmla="*/ 17 h 62"/>
                <a:gd name="T10" fmla="*/ 54 w 62"/>
                <a:gd name="T11" fmla="*/ 13 h 62"/>
                <a:gd name="T12" fmla="*/ 53 w 62"/>
                <a:gd name="T13" fmla="*/ 9 h 62"/>
                <a:gd name="T14" fmla="*/ 48 w 62"/>
                <a:gd name="T15" fmla="*/ 9 h 62"/>
                <a:gd name="T16" fmla="*/ 44 w 62"/>
                <a:gd name="T17" fmla="*/ 11 h 62"/>
                <a:gd name="T18" fmla="*/ 36 w 62"/>
                <a:gd name="T19" fmla="*/ 7 h 62"/>
                <a:gd name="T20" fmla="*/ 35 w 62"/>
                <a:gd name="T21" fmla="*/ 3 h 62"/>
                <a:gd name="T22" fmla="*/ 31 w 62"/>
                <a:gd name="T23" fmla="*/ 0 h 62"/>
                <a:gd name="T24" fmla="*/ 27 w 62"/>
                <a:gd name="T25" fmla="*/ 4 h 62"/>
                <a:gd name="T26" fmla="*/ 26 w 62"/>
                <a:gd name="T27" fmla="*/ 9 h 62"/>
                <a:gd name="T28" fmla="*/ 18 w 62"/>
                <a:gd name="T29" fmla="*/ 11 h 62"/>
                <a:gd name="T30" fmla="*/ 13 w 62"/>
                <a:gd name="T31" fmla="*/ 9 h 62"/>
                <a:gd name="T32" fmla="*/ 9 w 62"/>
                <a:gd name="T33" fmla="*/ 10 h 62"/>
                <a:gd name="T34" fmla="*/ 9 w 62"/>
                <a:gd name="T35" fmla="*/ 15 h 62"/>
                <a:gd name="T36" fmla="*/ 11 w 62"/>
                <a:gd name="T37" fmla="*/ 19 h 62"/>
                <a:gd name="T38" fmla="*/ 7 w 62"/>
                <a:gd name="T39" fmla="*/ 27 h 62"/>
                <a:gd name="T40" fmla="*/ 3 w 62"/>
                <a:gd name="T41" fmla="*/ 28 h 62"/>
                <a:gd name="T42" fmla="*/ 0 w 62"/>
                <a:gd name="T43" fmla="*/ 32 h 62"/>
                <a:gd name="T44" fmla="*/ 4 w 62"/>
                <a:gd name="T45" fmla="*/ 35 h 62"/>
                <a:gd name="T46" fmla="*/ 8 w 62"/>
                <a:gd name="T47" fmla="*/ 37 h 62"/>
                <a:gd name="T48" fmla="*/ 11 w 62"/>
                <a:gd name="T49" fmla="*/ 45 h 62"/>
                <a:gd name="T50" fmla="*/ 9 w 62"/>
                <a:gd name="T51" fmla="*/ 49 h 62"/>
                <a:gd name="T52" fmla="*/ 10 w 62"/>
                <a:gd name="T53" fmla="*/ 53 h 62"/>
                <a:gd name="T54" fmla="*/ 15 w 62"/>
                <a:gd name="T55" fmla="*/ 53 h 62"/>
                <a:gd name="T56" fmla="*/ 19 w 62"/>
                <a:gd name="T57" fmla="*/ 51 h 62"/>
                <a:gd name="T58" fmla="*/ 27 w 62"/>
                <a:gd name="T59" fmla="*/ 56 h 62"/>
                <a:gd name="T60" fmla="*/ 28 w 62"/>
                <a:gd name="T61" fmla="*/ 60 h 62"/>
                <a:gd name="T62" fmla="*/ 32 w 62"/>
                <a:gd name="T63" fmla="*/ 62 h 62"/>
                <a:gd name="T64" fmla="*/ 35 w 62"/>
                <a:gd name="T65" fmla="*/ 58 h 62"/>
                <a:gd name="T66" fmla="*/ 36 w 62"/>
                <a:gd name="T67" fmla="*/ 55 h 62"/>
                <a:gd name="T68" fmla="*/ 45 w 62"/>
                <a:gd name="T69" fmla="*/ 52 h 62"/>
                <a:gd name="T70" fmla="*/ 49 w 62"/>
                <a:gd name="T71" fmla="*/ 54 h 62"/>
                <a:gd name="T72" fmla="*/ 53 w 62"/>
                <a:gd name="T73" fmla="*/ 53 h 62"/>
                <a:gd name="T74" fmla="*/ 53 w 62"/>
                <a:gd name="T75" fmla="*/ 48 h 62"/>
                <a:gd name="T76" fmla="*/ 51 w 62"/>
                <a:gd name="T77" fmla="*/ 44 h 62"/>
                <a:gd name="T78" fmla="*/ 56 w 62"/>
                <a:gd name="T79" fmla="*/ 36 h 62"/>
                <a:gd name="T80" fmla="*/ 45 w 62"/>
                <a:gd name="T81" fmla="*/ 18 h 62"/>
                <a:gd name="T82" fmla="*/ 38 w 62"/>
                <a:gd name="T83" fmla="*/ 25 h 62"/>
                <a:gd name="T84" fmla="*/ 45 w 62"/>
                <a:gd name="T85" fmla="*/ 18 h 62"/>
                <a:gd name="T86" fmla="*/ 34 w 62"/>
                <a:gd name="T87" fmla="*/ 29 h 62"/>
                <a:gd name="T88" fmla="*/ 28 w 62"/>
                <a:gd name="T89" fmla="*/ 35 h 62"/>
                <a:gd name="T90" fmla="*/ 25 w 62"/>
                <a:gd name="T91" fmla="*/ 25 h 62"/>
                <a:gd name="T92" fmla="*/ 18 w 62"/>
                <a:gd name="T93" fmla="*/ 18 h 62"/>
                <a:gd name="T94" fmla="*/ 25 w 62"/>
                <a:gd name="T95" fmla="*/ 25 h 62"/>
                <a:gd name="T96" fmla="*/ 18 w 62"/>
                <a:gd name="T97" fmla="*/ 38 h 62"/>
                <a:gd name="T98" fmla="*/ 25 w 62"/>
                <a:gd name="T99" fmla="*/ 45 h 62"/>
                <a:gd name="T100" fmla="*/ 38 w 62"/>
                <a:gd name="T101" fmla="*/ 38 h 62"/>
                <a:gd name="T102" fmla="*/ 45 w 62"/>
                <a:gd name="T103" fmla="*/ 45 h 62"/>
                <a:gd name="T104" fmla="*/ 38 w 62"/>
                <a:gd name="T105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2">
                  <a:moveTo>
                    <a:pt x="58" y="35"/>
                  </a:moveTo>
                  <a:cubicBezTo>
                    <a:pt x="59" y="35"/>
                    <a:pt x="59" y="35"/>
                    <a:pt x="60" y="35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1"/>
                    <a:pt x="62" y="31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59" y="28"/>
                    <a:pt x="59" y="27"/>
                    <a:pt x="58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6"/>
                    <a:pt x="54" y="26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8"/>
                    <a:pt x="52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4" y="15"/>
                    <a:pt x="54" y="14"/>
                    <a:pt x="54" y="13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9"/>
                    <a:pt x="53" y="9"/>
                    <a:pt x="53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8" y="9"/>
                    <a:pt x="48" y="9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2"/>
                    <a:pt x="44" y="12"/>
                    <a:pt x="44" y="1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8"/>
                    <a:pt x="36" y="8"/>
                    <a:pt x="36" y="7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3"/>
                    <a:pt x="35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4"/>
                    <a:pt x="27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8"/>
                    <a:pt x="26" y="8"/>
                    <a:pt x="26" y="9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8" y="11"/>
                    <a:pt x="18" y="11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4" y="9"/>
                    <a:pt x="13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8"/>
                    <a:pt x="12" y="18"/>
                    <a:pt x="11" y="19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7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6"/>
                    <a:pt x="8" y="36"/>
                    <a:pt x="8" y="3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8"/>
                    <a:pt x="9" y="49"/>
                    <a:pt x="9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3"/>
                    <a:pt x="9" y="53"/>
                    <a:pt x="10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1"/>
                    <a:pt x="18" y="51"/>
                    <a:pt x="19" y="5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7" y="55"/>
                    <a:pt x="27" y="5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9"/>
                    <a:pt x="27" y="59"/>
                    <a:pt x="28" y="60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1" y="62"/>
                    <a:pt x="31" y="62"/>
                    <a:pt x="32" y="62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5" y="59"/>
                    <a:pt x="35" y="59"/>
                    <a:pt x="35" y="58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5"/>
                    <a:pt x="36" y="55"/>
                    <a:pt x="36" y="55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5" y="51"/>
                    <a:pt x="45" y="52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4"/>
                    <a:pt x="49" y="54"/>
                    <a:pt x="49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3" y="54"/>
                    <a:pt x="53" y="53"/>
                    <a:pt x="53" y="53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49"/>
                    <a:pt x="53" y="48"/>
                    <a:pt x="53" y="48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5"/>
                    <a:pt x="51" y="45"/>
                    <a:pt x="51" y="44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6"/>
                    <a:pt x="55" y="36"/>
                    <a:pt x="56" y="36"/>
                  </a:cubicBezTo>
                  <a:lnTo>
                    <a:pt x="58" y="35"/>
                  </a:lnTo>
                  <a:close/>
                  <a:moveTo>
                    <a:pt x="45" y="18"/>
                  </a:moveTo>
                  <a:cubicBezTo>
                    <a:pt x="47" y="20"/>
                    <a:pt x="47" y="23"/>
                    <a:pt x="45" y="25"/>
                  </a:cubicBezTo>
                  <a:cubicBezTo>
                    <a:pt x="43" y="27"/>
                    <a:pt x="40" y="27"/>
                    <a:pt x="38" y="25"/>
                  </a:cubicBezTo>
                  <a:cubicBezTo>
                    <a:pt x="36" y="23"/>
                    <a:pt x="36" y="20"/>
                    <a:pt x="38" y="18"/>
                  </a:cubicBezTo>
                  <a:cubicBezTo>
                    <a:pt x="40" y="16"/>
                    <a:pt x="43" y="16"/>
                    <a:pt x="45" y="18"/>
                  </a:cubicBezTo>
                  <a:close/>
                  <a:moveTo>
                    <a:pt x="28" y="29"/>
                  </a:moveTo>
                  <a:cubicBezTo>
                    <a:pt x="30" y="27"/>
                    <a:pt x="33" y="27"/>
                    <a:pt x="34" y="29"/>
                  </a:cubicBezTo>
                  <a:cubicBezTo>
                    <a:pt x="36" y="30"/>
                    <a:pt x="36" y="33"/>
                    <a:pt x="34" y="35"/>
                  </a:cubicBezTo>
                  <a:cubicBezTo>
                    <a:pt x="33" y="36"/>
                    <a:pt x="30" y="36"/>
                    <a:pt x="28" y="35"/>
                  </a:cubicBezTo>
                  <a:cubicBezTo>
                    <a:pt x="27" y="33"/>
                    <a:pt x="27" y="30"/>
                    <a:pt x="28" y="29"/>
                  </a:cubicBezTo>
                  <a:close/>
                  <a:moveTo>
                    <a:pt x="25" y="25"/>
                  </a:moveTo>
                  <a:cubicBezTo>
                    <a:pt x="23" y="27"/>
                    <a:pt x="20" y="27"/>
                    <a:pt x="18" y="25"/>
                  </a:cubicBezTo>
                  <a:cubicBezTo>
                    <a:pt x="16" y="23"/>
                    <a:pt x="16" y="20"/>
                    <a:pt x="18" y="18"/>
                  </a:cubicBezTo>
                  <a:cubicBezTo>
                    <a:pt x="20" y="16"/>
                    <a:pt x="23" y="16"/>
                    <a:pt x="25" y="18"/>
                  </a:cubicBezTo>
                  <a:cubicBezTo>
                    <a:pt x="27" y="20"/>
                    <a:pt x="27" y="23"/>
                    <a:pt x="25" y="25"/>
                  </a:cubicBezTo>
                  <a:close/>
                  <a:moveTo>
                    <a:pt x="18" y="45"/>
                  </a:moveTo>
                  <a:cubicBezTo>
                    <a:pt x="16" y="43"/>
                    <a:pt x="16" y="40"/>
                    <a:pt x="18" y="38"/>
                  </a:cubicBezTo>
                  <a:cubicBezTo>
                    <a:pt x="20" y="36"/>
                    <a:pt x="23" y="36"/>
                    <a:pt x="25" y="38"/>
                  </a:cubicBezTo>
                  <a:cubicBezTo>
                    <a:pt x="27" y="40"/>
                    <a:pt x="27" y="43"/>
                    <a:pt x="25" y="45"/>
                  </a:cubicBezTo>
                  <a:cubicBezTo>
                    <a:pt x="23" y="47"/>
                    <a:pt x="20" y="47"/>
                    <a:pt x="18" y="45"/>
                  </a:cubicBezTo>
                  <a:close/>
                  <a:moveTo>
                    <a:pt x="38" y="38"/>
                  </a:moveTo>
                  <a:cubicBezTo>
                    <a:pt x="40" y="36"/>
                    <a:pt x="43" y="36"/>
                    <a:pt x="45" y="38"/>
                  </a:cubicBezTo>
                  <a:cubicBezTo>
                    <a:pt x="47" y="40"/>
                    <a:pt x="47" y="43"/>
                    <a:pt x="45" y="45"/>
                  </a:cubicBezTo>
                  <a:cubicBezTo>
                    <a:pt x="43" y="47"/>
                    <a:pt x="40" y="47"/>
                    <a:pt x="38" y="45"/>
                  </a:cubicBezTo>
                  <a:cubicBezTo>
                    <a:pt x="36" y="43"/>
                    <a:pt x="36" y="40"/>
                    <a:pt x="38" y="38"/>
                  </a:cubicBezTo>
                  <a:close/>
                </a:path>
              </a:pathLst>
            </a:custGeom>
            <a:solidFill>
              <a:srgbClr val="A57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3" name="Freeform 585"/>
            <p:cNvSpPr>
              <a:spLocks noEditPoints="1"/>
            </p:cNvSpPr>
            <p:nvPr/>
          </p:nvSpPr>
          <p:spPr bwMode="auto">
            <a:xfrm>
              <a:off x="6553200" y="1476375"/>
              <a:ext cx="223837" cy="217487"/>
            </a:xfrm>
            <a:custGeom>
              <a:avLst/>
              <a:gdLst>
                <a:gd name="T0" fmla="*/ 65 w 65"/>
                <a:gd name="T1" fmla="*/ 32 h 64"/>
                <a:gd name="T2" fmla="*/ 58 w 65"/>
                <a:gd name="T3" fmla="*/ 27 h 64"/>
                <a:gd name="T4" fmla="*/ 62 w 65"/>
                <a:gd name="T5" fmla="*/ 20 h 64"/>
                <a:gd name="T6" fmla="*/ 54 w 65"/>
                <a:gd name="T7" fmla="*/ 17 h 64"/>
                <a:gd name="T8" fmla="*/ 56 w 65"/>
                <a:gd name="T9" fmla="*/ 9 h 64"/>
                <a:gd name="T10" fmla="*/ 47 w 65"/>
                <a:gd name="T11" fmla="*/ 10 h 64"/>
                <a:gd name="T12" fmla="*/ 45 w 65"/>
                <a:gd name="T13" fmla="*/ 2 h 64"/>
                <a:gd name="T14" fmla="*/ 37 w 65"/>
                <a:gd name="T15" fmla="*/ 6 h 64"/>
                <a:gd name="T16" fmla="*/ 33 w 65"/>
                <a:gd name="T17" fmla="*/ 0 h 64"/>
                <a:gd name="T18" fmla="*/ 27 w 65"/>
                <a:gd name="T19" fmla="*/ 7 h 64"/>
                <a:gd name="T20" fmla="*/ 20 w 65"/>
                <a:gd name="T21" fmla="*/ 2 h 64"/>
                <a:gd name="T22" fmla="*/ 18 w 65"/>
                <a:gd name="T23" fmla="*/ 11 h 64"/>
                <a:gd name="T24" fmla="*/ 10 w 65"/>
                <a:gd name="T25" fmla="*/ 9 h 64"/>
                <a:gd name="T26" fmla="*/ 11 w 65"/>
                <a:gd name="T27" fmla="*/ 18 h 64"/>
                <a:gd name="T28" fmla="*/ 3 w 65"/>
                <a:gd name="T29" fmla="*/ 19 h 64"/>
                <a:gd name="T30" fmla="*/ 7 w 65"/>
                <a:gd name="T31" fmla="*/ 27 h 64"/>
                <a:gd name="T32" fmla="*/ 0 w 65"/>
                <a:gd name="T33" fmla="*/ 31 h 64"/>
                <a:gd name="T34" fmla="*/ 7 w 65"/>
                <a:gd name="T35" fmla="*/ 37 h 64"/>
                <a:gd name="T36" fmla="*/ 3 w 65"/>
                <a:gd name="T37" fmla="*/ 44 h 64"/>
                <a:gd name="T38" fmla="*/ 11 w 65"/>
                <a:gd name="T39" fmla="*/ 46 h 64"/>
                <a:gd name="T40" fmla="*/ 9 w 65"/>
                <a:gd name="T41" fmla="*/ 54 h 64"/>
                <a:gd name="T42" fmla="*/ 18 w 65"/>
                <a:gd name="T43" fmla="*/ 53 h 64"/>
                <a:gd name="T44" fmla="*/ 20 w 65"/>
                <a:gd name="T45" fmla="*/ 61 h 64"/>
                <a:gd name="T46" fmla="*/ 28 w 65"/>
                <a:gd name="T47" fmla="*/ 57 h 64"/>
                <a:gd name="T48" fmla="*/ 32 w 65"/>
                <a:gd name="T49" fmla="*/ 64 h 64"/>
                <a:gd name="T50" fmla="*/ 38 w 65"/>
                <a:gd name="T51" fmla="*/ 57 h 64"/>
                <a:gd name="T52" fmla="*/ 45 w 65"/>
                <a:gd name="T53" fmla="*/ 62 h 64"/>
                <a:gd name="T54" fmla="*/ 47 w 65"/>
                <a:gd name="T55" fmla="*/ 53 h 64"/>
                <a:gd name="T56" fmla="*/ 55 w 65"/>
                <a:gd name="T57" fmla="*/ 55 h 64"/>
                <a:gd name="T58" fmla="*/ 54 w 65"/>
                <a:gd name="T59" fmla="*/ 46 h 64"/>
                <a:gd name="T60" fmla="*/ 62 w 65"/>
                <a:gd name="T61" fmla="*/ 44 h 64"/>
                <a:gd name="T62" fmla="*/ 58 w 65"/>
                <a:gd name="T63" fmla="*/ 37 h 64"/>
                <a:gd name="T64" fmla="*/ 45 w 65"/>
                <a:gd name="T65" fmla="*/ 31 h 64"/>
                <a:gd name="T66" fmla="*/ 20 w 65"/>
                <a:gd name="T67" fmla="*/ 33 h 64"/>
                <a:gd name="T68" fmla="*/ 45 w 65"/>
                <a:gd name="T69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64">
                  <a:moveTo>
                    <a:pt x="58" y="34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6"/>
                    <a:pt x="57" y="24"/>
                    <a:pt x="57" y="23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3" y="16"/>
                    <a:pt x="53" y="16"/>
                    <a:pt x="52" y="15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10"/>
                    <a:pt x="45" y="9"/>
                    <a:pt x="44" y="9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5" y="6"/>
                    <a:pt x="34" y="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6" y="12"/>
                    <a:pt x="16" y="1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0" y="19"/>
                    <a:pt x="9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9"/>
                    <a:pt x="7" y="3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8"/>
                    <a:pt x="8" y="39"/>
                    <a:pt x="8" y="4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7"/>
                    <a:pt x="12" y="48"/>
                    <a:pt x="13" y="49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9" y="54"/>
                    <a:pt x="20" y="55"/>
                    <a:pt x="21" y="5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9" y="57"/>
                    <a:pt x="30" y="58"/>
                    <a:pt x="31" y="5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9" y="57"/>
                    <a:pt x="40" y="57"/>
                    <a:pt x="41" y="56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3"/>
                    <a:pt x="49" y="52"/>
                    <a:pt x="49" y="51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5" y="45"/>
                    <a:pt x="55" y="44"/>
                    <a:pt x="56" y="43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6"/>
                    <a:pt x="58" y="35"/>
                    <a:pt x="58" y="34"/>
                  </a:cubicBezTo>
                  <a:close/>
                  <a:moveTo>
                    <a:pt x="45" y="31"/>
                  </a:moveTo>
                  <a:cubicBezTo>
                    <a:pt x="45" y="38"/>
                    <a:pt x="40" y="44"/>
                    <a:pt x="33" y="44"/>
                  </a:cubicBezTo>
                  <a:cubicBezTo>
                    <a:pt x="27" y="45"/>
                    <a:pt x="21" y="39"/>
                    <a:pt x="20" y="33"/>
                  </a:cubicBezTo>
                  <a:cubicBezTo>
                    <a:pt x="20" y="26"/>
                    <a:pt x="25" y="20"/>
                    <a:pt x="32" y="20"/>
                  </a:cubicBezTo>
                  <a:cubicBezTo>
                    <a:pt x="38" y="19"/>
                    <a:pt x="44" y="24"/>
                    <a:pt x="45" y="31"/>
                  </a:cubicBezTo>
                  <a:close/>
                </a:path>
              </a:pathLst>
            </a:custGeom>
            <a:solidFill>
              <a:srgbClr val="A57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4" name="Freeform 586"/>
            <p:cNvSpPr>
              <a:spLocks/>
            </p:cNvSpPr>
            <p:nvPr/>
          </p:nvSpPr>
          <p:spPr bwMode="auto">
            <a:xfrm>
              <a:off x="6362700" y="1949450"/>
              <a:ext cx="409575" cy="344487"/>
            </a:xfrm>
            <a:custGeom>
              <a:avLst/>
              <a:gdLst>
                <a:gd name="T0" fmla="*/ 230 w 258"/>
                <a:gd name="T1" fmla="*/ 58 h 217"/>
                <a:gd name="T2" fmla="*/ 230 w 258"/>
                <a:gd name="T3" fmla="*/ 0 h 217"/>
                <a:gd name="T4" fmla="*/ 204 w 258"/>
                <a:gd name="T5" fmla="*/ 0 h 217"/>
                <a:gd name="T6" fmla="*/ 200 w 258"/>
                <a:gd name="T7" fmla="*/ 0 h 217"/>
                <a:gd name="T8" fmla="*/ 0 w 258"/>
                <a:gd name="T9" fmla="*/ 0 h 217"/>
                <a:gd name="T10" fmla="*/ 0 w 258"/>
                <a:gd name="T11" fmla="*/ 217 h 217"/>
                <a:gd name="T12" fmla="*/ 213 w 258"/>
                <a:gd name="T13" fmla="*/ 217 h 217"/>
                <a:gd name="T14" fmla="*/ 213 w 258"/>
                <a:gd name="T15" fmla="*/ 124 h 217"/>
                <a:gd name="T16" fmla="*/ 258 w 258"/>
                <a:gd name="T17" fmla="*/ 124 h 217"/>
                <a:gd name="T18" fmla="*/ 230 w 258"/>
                <a:gd name="T19" fmla="*/ 5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217">
                  <a:moveTo>
                    <a:pt x="230" y="58"/>
                  </a:moveTo>
                  <a:lnTo>
                    <a:pt x="230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217"/>
                  </a:lnTo>
                  <a:lnTo>
                    <a:pt x="213" y="217"/>
                  </a:lnTo>
                  <a:lnTo>
                    <a:pt x="213" y="124"/>
                  </a:lnTo>
                  <a:lnTo>
                    <a:pt x="258" y="124"/>
                  </a:lnTo>
                  <a:lnTo>
                    <a:pt x="230" y="58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5" name="Freeform 587"/>
            <p:cNvSpPr>
              <a:spLocks/>
            </p:cNvSpPr>
            <p:nvPr/>
          </p:nvSpPr>
          <p:spPr bwMode="auto">
            <a:xfrm>
              <a:off x="6430963" y="2020888"/>
              <a:ext cx="53975" cy="98425"/>
            </a:xfrm>
            <a:custGeom>
              <a:avLst/>
              <a:gdLst>
                <a:gd name="T0" fmla="*/ 15 w 16"/>
                <a:gd name="T1" fmla="*/ 26 h 29"/>
                <a:gd name="T2" fmla="*/ 3 w 16"/>
                <a:gd name="T3" fmla="*/ 14 h 29"/>
                <a:gd name="T4" fmla="*/ 15 w 16"/>
                <a:gd name="T5" fmla="*/ 2 h 29"/>
                <a:gd name="T6" fmla="*/ 16 w 16"/>
                <a:gd name="T7" fmla="*/ 1 h 29"/>
                <a:gd name="T8" fmla="*/ 15 w 16"/>
                <a:gd name="T9" fmla="*/ 0 h 29"/>
                <a:gd name="T10" fmla="*/ 0 w 16"/>
                <a:gd name="T11" fmla="*/ 14 h 29"/>
                <a:gd name="T12" fmla="*/ 15 w 16"/>
                <a:gd name="T13" fmla="*/ 29 h 29"/>
                <a:gd name="T14" fmla="*/ 16 w 16"/>
                <a:gd name="T15" fmla="*/ 27 h 29"/>
                <a:gd name="T16" fmla="*/ 15 w 16"/>
                <a:gd name="T17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9">
                  <a:moveTo>
                    <a:pt x="15" y="26"/>
                  </a:moveTo>
                  <a:cubicBezTo>
                    <a:pt x="8" y="26"/>
                    <a:pt x="3" y="21"/>
                    <a:pt x="3" y="14"/>
                  </a:cubicBezTo>
                  <a:cubicBezTo>
                    <a:pt x="3" y="8"/>
                    <a:pt x="8" y="2"/>
                    <a:pt x="15" y="2"/>
                  </a:cubicBezTo>
                  <a:cubicBezTo>
                    <a:pt x="15" y="2"/>
                    <a:pt x="16" y="2"/>
                    <a:pt x="16" y="1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15" y="29"/>
                    <a:pt x="16" y="28"/>
                    <a:pt x="16" y="27"/>
                  </a:cubicBezTo>
                  <a:cubicBezTo>
                    <a:pt x="16" y="27"/>
                    <a:pt x="15" y="26"/>
                    <a:pt x="1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6605588" y="2014538"/>
              <a:ext cx="50800" cy="47625"/>
            </a:xfrm>
            <a:prstGeom prst="ellipse">
              <a:avLst/>
            </a:prstGeom>
            <a:solidFill>
              <a:srgbClr val="C7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9813131" y="2606562"/>
            <a:ext cx="430212" cy="749300"/>
            <a:chOff x="6167438" y="4143375"/>
            <a:chExt cx="430212" cy="749300"/>
          </a:xfrm>
        </p:grpSpPr>
        <p:sp>
          <p:nvSpPr>
            <p:cNvPr id="99" name="Freeform 22"/>
            <p:cNvSpPr>
              <a:spLocks/>
            </p:cNvSpPr>
            <p:nvPr/>
          </p:nvSpPr>
          <p:spPr bwMode="auto">
            <a:xfrm>
              <a:off x="6229350" y="4194175"/>
              <a:ext cx="160337" cy="160337"/>
            </a:xfrm>
            <a:custGeom>
              <a:avLst/>
              <a:gdLst>
                <a:gd name="T0" fmla="*/ 46 w 47"/>
                <a:gd name="T1" fmla="*/ 24 h 47"/>
                <a:gd name="T2" fmla="*/ 45 w 47"/>
                <a:gd name="T3" fmla="*/ 24 h 47"/>
                <a:gd name="T4" fmla="*/ 39 w 47"/>
                <a:gd name="T5" fmla="*/ 39 h 47"/>
                <a:gd name="T6" fmla="*/ 24 w 47"/>
                <a:gd name="T7" fmla="*/ 45 h 47"/>
                <a:gd name="T8" fmla="*/ 9 w 47"/>
                <a:gd name="T9" fmla="*/ 39 h 47"/>
                <a:gd name="T10" fmla="*/ 3 w 47"/>
                <a:gd name="T11" fmla="*/ 24 h 47"/>
                <a:gd name="T12" fmla="*/ 9 w 47"/>
                <a:gd name="T13" fmla="*/ 9 h 47"/>
                <a:gd name="T14" fmla="*/ 24 w 47"/>
                <a:gd name="T15" fmla="*/ 3 h 47"/>
                <a:gd name="T16" fmla="*/ 39 w 47"/>
                <a:gd name="T17" fmla="*/ 9 h 47"/>
                <a:gd name="T18" fmla="*/ 45 w 47"/>
                <a:gd name="T19" fmla="*/ 24 h 47"/>
                <a:gd name="T20" fmla="*/ 46 w 47"/>
                <a:gd name="T21" fmla="*/ 24 h 47"/>
                <a:gd name="T22" fmla="*/ 47 w 47"/>
                <a:gd name="T23" fmla="*/ 24 h 47"/>
                <a:gd name="T24" fmla="*/ 24 w 47"/>
                <a:gd name="T25" fmla="*/ 0 h 47"/>
                <a:gd name="T26" fmla="*/ 0 w 47"/>
                <a:gd name="T27" fmla="*/ 24 h 47"/>
                <a:gd name="T28" fmla="*/ 24 w 47"/>
                <a:gd name="T29" fmla="*/ 47 h 47"/>
                <a:gd name="T30" fmla="*/ 47 w 47"/>
                <a:gd name="T31" fmla="*/ 24 h 47"/>
                <a:gd name="T32" fmla="*/ 46 w 47"/>
                <a:gd name="T33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47">
                  <a:moveTo>
                    <a:pt x="46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30"/>
                    <a:pt x="42" y="35"/>
                    <a:pt x="39" y="39"/>
                  </a:cubicBezTo>
                  <a:cubicBezTo>
                    <a:pt x="35" y="43"/>
                    <a:pt x="30" y="45"/>
                    <a:pt x="24" y="45"/>
                  </a:cubicBezTo>
                  <a:cubicBezTo>
                    <a:pt x="18" y="45"/>
                    <a:pt x="13" y="43"/>
                    <a:pt x="9" y="39"/>
                  </a:cubicBezTo>
                  <a:cubicBezTo>
                    <a:pt x="5" y="35"/>
                    <a:pt x="3" y="30"/>
                    <a:pt x="3" y="24"/>
                  </a:cubicBezTo>
                  <a:cubicBezTo>
                    <a:pt x="3" y="18"/>
                    <a:pt x="5" y="13"/>
                    <a:pt x="9" y="9"/>
                  </a:cubicBezTo>
                  <a:cubicBezTo>
                    <a:pt x="13" y="5"/>
                    <a:pt x="18" y="3"/>
                    <a:pt x="24" y="3"/>
                  </a:cubicBezTo>
                  <a:cubicBezTo>
                    <a:pt x="30" y="3"/>
                    <a:pt x="35" y="5"/>
                    <a:pt x="39" y="9"/>
                  </a:cubicBezTo>
                  <a:cubicBezTo>
                    <a:pt x="42" y="13"/>
                    <a:pt x="45" y="18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7" y="37"/>
                    <a:pt x="47" y="24"/>
                  </a:cubicBezTo>
                  <a:lnTo>
                    <a:pt x="4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6173788" y="4143375"/>
              <a:ext cx="269875" cy="266700"/>
            </a:xfrm>
            <a:custGeom>
              <a:avLst/>
              <a:gdLst>
                <a:gd name="T0" fmla="*/ 78 w 79"/>
                <a:gd name="T1" fmla="*/ 39 h 78"/>
                <a:gd name="T2" fmla="*/ 76 w 79"/>
                <a:gd name="T3" fmla="*/ 39 h 78"/>
                <a:gd name="T4" fmla="*/ 66 w 79"/>
                <a:gd name="T5" fmla="*/ 65 h 78"/>
                <a:gd name="T6" fmla="*/ 40 w 79"/>
                <a:gd name="T7" fmla="*/ 75 h 78"/>
                <a:gd name="T8" fmla="*/ 14 w 79"/>
                <a:gd name="T9" fmla="*/ 65 h 78"/>
                <a:gd name="T10" fmla="*/ 3 w 79"/>
                <a:gd name="T11" fmla="*/ 39 h 78"/>
                <a:gd name="T12" fmla="*/ 14 w 79"/>
                <a:gd name="T13" fmla="*/ 13 h 78"/>
                <a:gd name="T14" fmla="*/ 40 w 79"/>
                <a:gd name="T15" fmla="*/ 2 h 78"/>
                <a:gd name="T16" fmla="*/ 66 w 79"/>
                <a:gd name="T17" fmla="*/ 13 h 78"/>
                <a:gd name="T18" fmla="*/ 76 w 79"/>
                <a:gd name="T19" fmla="*/ 39 h 78"/>
                <a:gd name="T20" fmla="*/ 78 w 79"/>
                <a:gd name="T21" fmla="*/ 39 h 78"/>
                <a:gd name="T22" fmla="*/ 79 w 79"/>
                <a:gd name="T23" fmla="*/ 39 h 78"/>
                <a:gd name="T24" fmla="*/ 40 w 79"/>
                <a:gd name="T25" fmla="*/ 0 h 78"/>
                <a:gd name="T26" fmla="*/ 0 w 79"/>
                <a:gd name="T27" fmla="*/ 39 h 78"/>
                <a:gd name="T28" fmla="*/ 40 w 79"/>
                <a:gd name="T29" fmla="*/ 78 h 78"/>
                <a:gd name="T30" fmla="*/ 79 w 79"/>
                <a:gd name="T31" fmla="*/ 39 h 78"/>
                <a:gd name="T32" fmla="*/ 78 w 79"/>
                <a:gd name="T33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8">
                  <a:moveTo>
                    <a:pt x="78" y="39"/>
                  </a:moveTo>
                  <a:cubicBezTo>
                    <a:pt x="76" y="39"/>
                    <a:pt x="76" y="39"/>
                    <a:pt x="76" y="39"/>
                  </a:cubicBezTo>
                  <a:cubicBezTo>
                    <a:pt x="76" y="49"/>
                    <a:pt x="72" y="58"/>
                    <a:pt x="66" y="65"/>
                  </a:cubicBezTo>
                  <a:cubicBezTo>
                    <a:pt x="59" y="71"/>
                    <a:pt x="50" y="75"/>
                    <a:pt x="40" y="75"/>
                  </a:cubicBezTo>
                  <a:cubicBezTo>
                    <a:pt x="30" y="75"/>
                    <a:pt x="20" y="71"/>
                    <a:pt x="14" y="65"/>
                  </a:cubicBezTo>
                  <a:cubicBezTo>
                    <a:pt x="7" y="58"/>
                    <a:pt x="3" y="49"/>
                    <a:pt x="3" y="39"/>
                  </a:cubicBezTo>
                  <a:cubicBezTo>
                    <a:pt x="3" y="29"/>
                    <a:pt x="7" y="19"/>
                    <a:pt x="14" y="13"/>
                  </a:cubicBezTo>
                  <a:cubicBezTo>
                    <a:pt x="20" y="6"/>
                    <a:pt x="30" y="2"/>
                    <a:pt x="40" y="2"/>
                  </a:cubicBezTo>
                  <a:cubicBezTo>
                    <a:pt x="50" y="2"/>
                    <a:pt x="59" y="6"/>
                    <a:pt x="66" y="13"/>
                  </a:cubicBezTo>
                  <a:cubicBezTo>
                    <a:pt x="72" y="19"/>
                    <a:pt x="76" y="29"/>
                    <a:pt x="76" y="39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17"/>
                    <a:pt x="61" y="0"/>
                    <a:pt x="40" y="0"/>
                  </a:cubicBezTo>
                  <a:cubicBezTo>
                    <a:pt x="18" y="0"/>
                    <a:pt x="0" y="17"/>
                    <a:pt x="0" y="39"/>
                  </a:cubicBezTo>
                  <a:cubicBezTo>
                    <a:pt x="0" y="60"/>
                    <a:pt x="18" y="78"/>
                    <a:pt x="40" y="78"/>
                  </a:cubicBezTo>
                  <a:cubicBezTo>
                    <a:pt x="61" y="78"/>
                    <a:pt x="79" y="60"/>
                    <a:pt x="79" y="39"/>
                  </a:cubicBezTo>
                  <a:lnTo>
                    <a:pt x="7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1" name="Freeform 24"/>
            <p:cNvSpPr>
              <a:spLocks/>
            </p:cNvSpPr>
            <p:nvPr/>
          </p:nvSpPr>
          <p:spPr bwMode="auto">
            <a:xfrm>
              <a:off x="6167438" y="4238625"/>
              <a:ext cx="430212" cy="654050"/>
            </a:xfrm>
            <a:custGeom>
              <a:avLst/>
              <a:gdLst>
                <a:gd name="T0" fmla="*/ 126 w 126"/>
                <a:gd name="T1" fmla="*/ 134 h 192"/>
                <a:gd name="T2" fmla="*/ 126 w 126"/>
                <a:gd name="T3" fmla="*/ 129 h 192"/>
                <a:gd name="T4" fmla="*/ 126 w 126"/>
                <a:gd name="T5" fmla="*/ 129 h 192"/>
                <a:gd name="T6" fmla="*/ 126 w 126"/>
                <a:gd name="T7" fmla="*/ 109 h 192"/>
                <a:gd name="T8" fmla="*/ 126 w 126"/>
                <a:gd name="T9" fmla="*/ 82 h 192"/>
                <a:gd name="T10" fmla="*/ 126 w 126"/>
                <a:gd name="T11" fmla="*/ 82 h 192"/>
                <a:gd name="T12" fmla="*/ 114 w 126"/>
                <a:gd name="T13" fmla="*/ 70 h 192"/>
                <a:gd name="T14" fmla="*/ 102 w 126"/>
                <a:gd name="T15" fmla="*/ 82 h 192"/>
                <a:gd name="T16" fmla="*/ 102 w 126"/>
                <a:gd name="T17" fmla="*/ 76 h 192"/>
                <a:gd name="T18" fmla="*/ 90 w 126"/>
                <a:gd name="T19" fmla="*/ 64 h 192"/>
                <a:gd name="T20" fmla="*/ 78 w 126"/>
                <a:gd name="T21" fmla="*/ 76 h 192"/>
                <a:gd name="T22" fmla="*/ 78 w 126"/>
                <a:gd name="T23" fmla="*/ 70 h 192"/>
                <a:gd name="T24" fmla="*/ 65 w 126"/>
                <a:gd name="T25" fmla="*/ 58 h 192"/>
                <a:gd name="T26" fmla="*/ 53 w 126"/>
                <a:gd name="T27" fmla="*/ 70 h 192"/>
                <a:gd name="T28" fmla="*/ 53 w 126"/>
                <a:gd name="T29" fmla="*/ 12 h 192"/>
                <a:gd name="T30" fmla="*/ 41 w 126"/>
                <a:gd name="T31" fmla="*/ 0 h 192"/>
                <a:gd name="T32" fmla="*/ 29 w 126"/>
                <a:gd name="T33" fmla="*/ 12 h 192"/>
                <a:gd name="T34" fmla="*/ 29 w 126"/>
                <a:gd name="T35" fmla="*/ 82 h 192"/>
                <a:gd name="T36" fmla="*/ 29 w 126"/>
                <a:gd name="T37" fmla="*/ 116 h 192"/>
                <a:gd name="T38" fmla="*/ 24 w 126"/>
                <a:gd name="T39" fmla="*/ 123 h 192"/>
                <a:gd name="T40" fmla="*/ 24 w 126"/>
                <a:gd name="T41" fmla="*/ 93 h 192"/>
                <a:gd name="T42" fmla="*/ 12 w 126"/>
                <a:gd name="T43" fmla="*/ 81 h 192"/>
                <a:gd name="T44" fmla="*/ 0 w 126"/>
                <a:gd name="T45" fmla="*/ 81 h 192"/>
                <a:gd name="T46" fmla="*/ 0 w 126"/>
                <a:gd name="T47" fmla="*/ 93 h 192"/>
                <a:gd name="T48" fmla="*/ 0 w 126"/>
                <a:gd name="T49" fmla="*/ 129 h 192"/>
                <a:gd name="T50" fmla="*/ 0 w 126"/>
                <a:gd name="T51" fmla="*/ 129 h 192"/>
                <a:gd name="T52" fmla="*/ 0 w 126"/>
                <a:gd name="T53" fmla="*/ 129 h 192"/>
                <a:gd name="T54" fmla="*/ 63 w 126"/>
                <a:gd name="T55" fmla="*/ 192 h 192"/>
                <a:gd name="T56" fmla="*/ 126 w 126"/>
                <a:gd name="T57" fmla="*/ 136 h 192"/>
                <a:gd name="T58" fmla="*/ 126 w 126"/>
                <a:gd name="T59" fmla="*/ 136 h 192"/>
                <a:gd name="T60" fmla="*/ 126 w 126"/>
                <a:gd name="T61" fmla="*/ 13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6" h="192">
                  <a:moveTo>
                    <a:pt x="126" y="134"/>
                  </a:moveTo>
                  <a:cubicBezTo>
                    <a:pt x="126" y="132"/>
                    <a:pt x="126" y="130"/>
                    <a:pt x="126" y="129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26" y="109"/>
                    <a:pt x="126" y="109"/>
                    <a:pt x="126" y="109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76"/>
                    <a:pt x="120" y="70"/>
                    <a:pt x="114" y="70"/>
                  </a:cubicBezTo>
                  <a:cubicBezTo>
                    <a:pt x="107" y="70"/>
                    <a:pt x="102" y="76"/>
                    <a:pt x="102" y="82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2" y="69"/>
                    <a:pt x="96" y="64"/>
                    <a:pt x="90" y="64"/>
                  </a:cubicBezTo>
                  <a:cubicBezTo>
                    <a:pt x="83" y="64"/>
                    <a:pt x="78" y="69"/>
                    <a:pt x="78" y="76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63"/>
                    <a:pt x="72" y="58"/>
                    <a:pt x="65" y="58"/>
                  </a:cubicBezTo>
                  <a:cubicBezTo>
                    <a:pt x="59" y="58"/>
                    <a:pt x="53" y="63"/>
                    <a:pt x="53" y="7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5"/>
                    <a:pt x="48" y="0"/>
                    <a:pt x="41" y="0"/>
                  </a:cubicBezTo>
                  <a:cubicBezTo>
                    <a:pt x="35" y="0"/>
                    <a:pt x="29" y="5"/>
                    <a:pt x="29" y="1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9"/>
                    <a:pt x="28" y="123"/>
                    <a:pt x="24" y="12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87"/>
                    <a:pt x="19" y="81"/>
                    <a:pt x="12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64"/>
                    <a:pt x="28" y="192"/>
                    <a:pt x="63" y="192"/>
                  </a:cubicBezTo>
                  <a:cubicBezTo>
                    <a:pt x="95" y="192"/>
                    <a:pt x="122" y="167"/>
                    <a:pt x="126" y="136"/>
                  </a:cubicBezTo>
                  <a:cubicBezTo>
                    <a:pt x="126" y="136"/>
                    <a:pt x="126" y="136"/>
                    <a:pt x="126" y="136"/>
                  </a:cubicBezTo>
                  <a:lnTo>
                    <a:pt x="126" y="134"/>
                  </a:ln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89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5-50109_Microsoft_Light_Template">
  <a:themeElements>
    <a:clrScheme name="Microsoft_2017_Light">
      <a:dk1>
        <a:srgbClr val="353535"/>
      </a:dk1>
      <a:lt1>
        <a:srgbClr val="FFFFFF"/>
      </a:lt1>
      <a:dk2>
        <a:srgbClr val="D83B01"/>
      </a:dk2>
      <a:lt2>
        <a:srgbClr val="E6E6E6"/>
      </a:lt2>
      <a:accent1>
        <a:srgbClr val="D83B01"/>
      </a:accent1>
      <a:accent2>
        <a:srgbClr val="FF8C00"/>
      </a:accent2>
      <a:accent3>
        <a:srgbClr val="FFB900"/>
      </a:accent3>
      <a:accent4>
        <a:srgbClr val="0078D7"/>
      </a:accent4>
      <a:accent5>
        <a:srgbClr val="737373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icrosoft_2017_16x9_Template.potx" id="{2A99AE01-A11F-4F2C-9BCC-4E42F4CE769C}" vid="{42DFBAD3-C25F-4FC8-963A-1F73730D7E5C}"/>
    </a:ext>
  </a:extLst>
</a:theme>
</file>

<file path=ppt/theme/theme2.xml><?xml version="1.0" encoding="utf-8"?>
<a:theme xmlns:a="http://schemas.openxmlformats.org/drawingml/2006/main" name="5-50109_Microsoft_Dark_Template">
  <a:themeElements>
    <a:clrScheme name="Microsoft 2017 Dark">
      <a:dk1>
        <a:srgbClr val="353535"/>
      </a:dk1>
      <a:lt1>
        <a:srgbClr val="FFFFFF"/>
      </a:lt1>
      <a:dk2>
        <a:srgbClr val="D83B01"/>
      </a:dk2>
      <a:lt2>
        <a:srgbClr val="CDF4FF"/>
      </a:lt2>
      <a:accent1>
        <a:srgbClr val="D83B01"/>
      </a:accent1>
      <a:accent2>
        <a:srgbClr val="FF8C00"/>
      </a:accent2>
      <a:accent3>
        <a:srgbClr val="FFB900"/>
      </a:accent3>
      <a:accent4>
        <a:srgbClr val="00BCF2"/>
      </a:accent4>
      <a:accent5>
        <a:srgbClr val="D2D2D2"/>
      </a:accent5>
      <a:accent6>
        <a:srgbClr val="737373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icrosoft_2017_16x9_Template.potx" id="{2A99AE01-A11F-4F2C-9BCC-4E42F4CE769C}" vid="{7C638A3A-D771-4183-8214-2AFBE384714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A584695755FE764EB25B07353E74077C00D779C3CEF1177A4F8B41F96DF87A1F66" ma:contentTypeVersion="27" ma:contentTypeDescription="" ma:contentTypeScope="" ma:versionID="8641f81e7643323f4894ad5cfb9fb0f3">
  <xsd:schema xmlns:xsd="http://www.w3.org/2001/XMLSchema" xmlns:xs="http://www.w3.org/2001/XMLSchema" xmlns:p="http://schemas.microsoft.com/office/2006/metadata/properties" xmlns:ns1="http://schemas.microsoft.com/sharepoint/v3" xmlns:ns2="04e01bb1-6d80-42e9-ae53-416b1e8aa845" xmlns:ns3="230e9df3-be65-4c73-a93b-d1236ebd677e" xmlns:ns5="e889e55c-35cf-43c7-aaf4-cf2500919dd8" targetNamespace="http://schemas.microsoft.com/office/2006/metadata/properties" ma:root="true" ma:fieldsID="cfa393de6d5a52634dd4113eb929c878" ns1:_="" ns2:_="" ns3:_="" ns5:_="">
    <xsd:import namespace="http://schemas.microsoft.com/sharepoint/v3"/>
    <xsd:import namespace="04e01bb1-6d80-42e9-ae53-416b1e8aa845"/>
    <xsd:import namespace="230e9df3-be65-4c73-a93b-d1236ebd677e"/>
    <xsd:import namespace="e889e55c-35cf-43c7-aaf4-cf2500919dd8"/>
    <xsd:element name="properties">
      <xsd:complexType>
        <xsd:sequence>
          <xsd:element name="documentManagement">
            <xsd:complexType>
              <xsd:all>
                <xsd:element ref="ns2:e349cd3f156b4e7d8653c9cd4f2d8fb4" minOccurs="0"/>
                <xsd:element ref="ns3:TaxCatchAll" minOccurs="0"/>
                <xsd:element ref="ns3:TaxCatchAllLabel" minOccurs="0"/>
                <xsd:element ref="ns2:g60601ae6c3e4c409eb6a70077dda16d" minOccurs="0"/>
                <xsd:element ref="ns2:l61c8586195b4657a1f710a539f9bc3a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e6bd9c8ce3ed4fe68161c78952f36fbc" minOccurs="0"/>
                <xsd:element ref="ns2:c2f1b796fca04ddbb48af271e99c8750" minOccurs="0"/>
                <xsd:element ref="ns2:Session_x0020_Code" minOccurs="0"/>
                <xsd:element ref="ns2:MS_x0020_Content_x0020_Owner" minOccurs="0"/>
                <xsd:element ref="ns2:a645af38eebb4a1ea4744f163c56ea26" minOccurs="0"/>
                <xsd:element ref="ns2:fb4e50409e3b4517bb965b3c7125e153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2:SharedWithUsers" minOccurs="0"/>
                <xsd:element ref="ns2:SharedWithDetails" minOccurs="0"/>
                <xsd:element ref="ns5:_x0062_bc8" minOccurs="0"/>
                <xsd:element ref="ns2:LastSharedByUser" minOccurs="0"/>
                <xsd:element ref="ns2:LastSharedByTim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01bb1-6d80-42e9-ae53-416b1e8aa845" elementFormDefault="qualified">
    <xsd:import namespace="http://schemas.microsoft.com/office/2006/documentManagement/types"/>
    <xsd:import namespace="http://schemas.microsoft.com/office/infopath/2007/PartnerControls"/>
    <xsd:element name="e349cd3f156b4e7d8653c9cd4f2d8fb4" ma:index="8" nillable="true" ma:taxonomy="true" ma:internalName="e349cd3f156b4e7d8653c9cd4f2d8fb4" ma:taxonomyFieldName="Event_x0020_Name" ma:displayName="Event Name" ma:default="" ma:fieldId="{e349cd3f-156b-4e7d-8653-c9cd4f2d8fb4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g60601ae6c3e4c409eb6a70077dda16d" ma:index="12" nillable="true" ma:taxonomy="true" ma:internalName="g60601ae6c3e4c409eb6a70077dda16d" ma:taxonomyFieldName="Event_x0020_Location" ma:displayName="Event Location" ma:default="" ma:fieldId="{060601ae-6c3e-4c40-9eb6-a70077dda16d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61c8586195b4657a1f710a539f9bc3a" ma:index="14" nillable="true" ma:taxonomy="true" ma:internalName="l61c8586195b4657a1f710a539f9bc3a" ma:taxonomyFieldName="Event_x0020_Venue" ma:displayName="Event Venue" ma:default="" ma:fieldId="{561c8586-195b-4657-a1f7-10a539f9bc3a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e6bd9c8ce3ed4fe68161c78952f36fbc" ma:index="21" nillable="true" ma:taxonomy="true" ma:internalName="e6bd9c8ce3ed4fe68161c78952f36fbc" ma:taxonomyFieldName="Product" ma:displayName="Product" ma:default="" ma:fieldId="{e6bd9c8c-e3ed-4fe6-8161-c78952f36fbc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2f1b796fca04ddbb48af271e99c8750" ma:index="23" nillable="true" ma:taxonomy="true" ma:internalName="c2f1b796fca04ddbb48af271e99c8750" ma:taxonomyFieldName="Campaign" ma:displayName="Campaign" ma:default="" ma:fieldId="{c2f1b796-fca0-4ddb-b48a-f271e99c8750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645af38eebb4a1ea4744f163c56ea26" ma:index="27" nillable="true" ma:taxonomy="true" ma:internalName="a645af38eebb4a1ea4744f163c56ea26" ma:taxonomyFieldName="Track" ma:displayName="Track" ma:default="" ma:fieldId="{a645af38-eebb-4a1e-a474-4f163c56ea26}" ma:sspId="e385fb40-52d4-4fae-9c5b-3e8ff8a5878e" ma:termSetId="c41d04fa-0c93-454c-bbda-19a0dbc9ce5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b4e50409e3b4517bb965b3c7125e153" ma:index="29" nillable="true" ma:taxonomy="true" ma:internalName="fb4e50409e3b4517bb965b3c7125e153" ma:taxonomyFieldName="Audience1" ma:displayName="Audience" ma:default="" ma:fieldId="{fb4e5040-9e3b-4517-bb96-5b3c7125e153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4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4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8508df36-a784-4474-b4a6-3a99ee8c8b37}" ma:internalName="TaxCatchAll" ma:showField="CatchAllData" ma:web="04e01bb1-6d80-42e9-ae53-416b1e8aa8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8508df36-a784-4474-b4a6-3a99ee8c8b37}" ma:internalName="TaxCatchAllLabel" ma:readOnly="true" ma:showField="CatchAllDataLabel" ma:web="04e01bb1-6d80-42e9-ae53-416b1e8aa8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9e55c-35cf-43c7-aaf4-cf2500919dd8" elementFormDefault="qualified">
    <xsd:import namespace="http://schemas.microsoft.com/office/2006/documentManagement/types"/>
    <xsd:import namespace="http://schemas.microsoft.com/office/infopath/2007/PartnerControls"/>
    <xsd:element name="_x0062_bc8" ma:index="39" nillable="true" ma:displayName="Person or Group" ma:list="UserInfo" ma:internalName="_x0062_bc8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4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4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ssion_x0020_Code xmlns="04e01bb1-6d80-42e9-ae53-416b1e8aa845">BRK2115</Session_x0020_Code>
    <LikesCount xmlns="http://schemas.microsoft.com/sharepoint/v3" xsi:nil="true"/>
    <_x0062_bc8 xmlns="e889e55c-35cf-43c7-aaf4-cf2500919dd8">
      <UserInfo>
        <DisplayName/>
        <AccountId xsi:nil="true"/>
        <AccountType/>
      </UserInfo>
    </_x0062_bc8>
    <External_x0020_Speaker xmlns="04e01bb1-6d80-42e9-ae53-416b1e8aa845">Linda Simovic; Oren Ryngler</External_x0020_Speaker>
    <fb4e50409e3b4517bb965b3c7125e153 xmlns="04e01bb1-6d80-42e9-ae53-416b1e8aa845">
      <Terms xmlns="http://schemas.microsoft.com/office/infopath/2007/PartnerControls"/>
    </fb4e50409e3b4517bb965b3c7125e153>
    <MS_x0020_Content_x0020_Owner xmlns="04e01bb1-6d80-42e9-ae53-416b1e8aa845">
      <UserInfo>
        <DisplayName/>
        <AccountId xsi:nil="true"/>
        <AccountType/>
      </UserInfo>
    </MS_x0020_Content_x0020_Owner>
    <l61c8586195b4657a1f710a539f9bc3a xmlns="04e01bb1-6d80-42e9-ae53-416b1e8aa84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Orange County Convention Center</TermName>
          <TermId xmlns="http://schemas.microsoft.com/office/infopath/2007/PartnerControls">bd993e89-aa48-4695-84e0-3b53e88b1a79</TermId>
        </TermInfo>
      </Terms>
    </l61c8586195b4657a1f710a539f9bc3a>
    <a645af38eebb4a1ea4744f163c56ea26 xmlns="04e01bb1-6d80-42e9-ae53-416b1e8aa845">
      <Terms xmlns="http://schemas.microsoft.com/office/infopath/2007/PartnerControls"/>
    </a645af38eebb4a1ea4744f163c56ea26>
    <g60601ae6c3e4c409eb6a70077dda16d xmlns="04e01bb1-6d80-42e9-ae53-416b1e8aa84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Orlando</TermName>
          <TermId xmlns="http://schemas.microsoft.com/office/infopath/2007/PartnerControls">8cc4ed56-1866-4501-a22c-89aafde6f59b</TermId>
        </TermInfo>
      </Terms>
    </g60601ae6c3e4c409eb6a70077dda16d>
    <e6bd9c8ce3ed4fe68161c78952f36fbc xmlns="04e01bb1-6d80-42e9-ae53-416b1e8aa845">
      <Terms xmlns="http://schemas.microsoft.com/office/infopath/2007/PartnerControls"/>
    </e6bd9c8ce3ed4fe68161c78952f36fbc>
    <MS_x0020_Speaker xmlns="04e01bb1-6d80-42e9-ae53-416b1e8aa845">
      <UserInfo>
        <DisplayName/>
        <AccountId xsi:nil="true"/>
        <AccountType/>
      </UserInfo>
    </MS_x0020_Speaker>
    <Presentation_x0020_Date xmlns="04e01bb1-6d80-42e9-ae53-416b1e8aa845" xsi:nil="true"/>
    <Event_x0020_Start_x0020_Date xmlns="04e01bb1-6d80-42e9-ae53-416b1e8aa845">2017-09-23T04:00:00+00:00</Event_x0020_Start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2017</TermName>
          <TermId xmlns="http://schemas.microsoft.com/office/infopath/2007/PartnerControls">21d30605-03f6-4b08-a63a-5a553eb19f84</TermId>
        </TermInfo>
      </Terms>
    </TaxKeywordTaxHTField>
    <e349cd3f156b4e7d8653c9cd4f2d8fb4 xmlns="04e01bb1-6d80-42e9-ae53-416b1e8aa845">
      <Terms xmlns="http://schemas.microsoft.com/office/infopath/2007/PartnerControls">
        <TermInfo xmlns="http://schemas.microsoft.com/office/infopath/2007/PartnerControls">
          <TermName xmlns="http://schemas.microsoft.com/office/infopath/2007/PartnerControls">Ignite 2017</TermName>
          <TermId xmlns="http://schemas.microsoft.com/office/infopath/2007/PartnerControls">9323c522-fe4b-4922-816b-10a1920d7afb</TermId>
        </TermInfo>
      </Terms>
    </e349cd3f156b4e7d8653c9cd4f2d8fb4>
    <TaxCatchAll xmlns="230e9df3-be65-4c73-a93b-d1236ebd677e">
      <Value>55</Value>
      <Value>54</Value>
      <Value>53</Value>
      <Value>16</Value>
    </TaxCatchAll>
    <Event_x0020_End_x0020_Date xmlns="04e01bb1-6d80-42e9-ae53-416b1e8aa845">2017-09-30T04:00:00+00:00</Event_x0020_End_x0020_Date>
    <c2f1b796fca04ddbb48af271e99c8750 xmlns="04e01bb1-6d80-42e9-ae53-416b1e8aa845">
      <Terms xmlns="http://schemas.microsoft.com/office/infopath/2007/PartnerControls"/>
    </c2f1b796fca04ddbb48af271e99c8750>
  </documentManagement>
</p:properties>
</file>

<file path=customXml/itemProps1.xml><?xml version="1.0" encoding="utf-8"?>
<ds:datastoreItem xmlns:ds="http://schemas.openxmlformats.org/officeDocument/2006/customXml" ds:itemID="{532F11E6-5A70-45F1-A1F4-684775A68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4e01bb1-6d80-42e9-ae53-416b1e8aa845"/>
    <ds:schemaRef ds:uri="230e9df3-be65-4c73-a93b-d1236ebd677e"/>
    <ds:schemaRef ds:uri="e889e55c-35cf-43c7-aaf4-cf2500919d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04e01bb1-6d80-42e9-ae53-416b1e8aa845"/>
    <ds:schemaRef ds:uri="http://purl.org/dc/elements/1.1/"/>
    <ds:schemaRef ds:uri="e889e55c-35cf-43c7-aaf4-cf2500919dd8"/>
    <ds:schemaRef ds:uri="http://purl.org/dc/dcmitype/"/>
    <ds:schemaRef ds:uri="http://www.w3.org/XML/1998/namespace"/>
    <ds:schemaRef ds:uri="http://schemas.microsoft.com/office/infopath/2007/PartnerControls"/>
    <ds:schemaRef ds:uri="230e9df3-be65-4c73-a93b-d1236ebd677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Microsoft_2017_16x9_Template</Template>
  <TotalTime>12497</TotalTime>
  <Words>1445</Words>
  <Application>Microsoft Macintosh PowerPoint</Application>
  <PresentationFormat>Custom</PresentationFormat>
  <Paragraphs>286</Paragraphs>
  <Slides>38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5-50109_Microsoft_Light_Template</vt:lpstr>
      <vt:lpstr>5-50109_Microsoft_Dark_Template</vt:lpstr>
      <vt:lpstr>Unified Interface Mobile</vt:lpstr>
      <vt:lpstr>Attention: PLEASE READ</vt:lpstr>
      <vt:lpstr>PowerPoint Presentation</vt:lpstr>
      <vt:lpstr>Unified Interface Benefits </vt:lpstr>
      <vt:lpstr>Custom Controls and App Modules</vt:lpstr>
      <vt:lpstr>Custom Controls </vt:lpstr>
      <vt:lpstr>PowerPoint Presentation</vt:lpstr>
      <vt:lpstr>PowerPoint Presentation</vt:lpstr>
      <vt:lpstr>PowerPoint Presentation</vt:lpstr>
      <vt:lpstr>Custom Controls </vt:lpstr>
      <vt:lpstr>Custom Controls Looking Forward</vt:lpstr>
      <vt:lpstr>App Modules</vt:lpstr>
      <vt:lpstr>Mobile Features</vt:lpstr>
      <vt:lpstr>Reflow</vt:lpstr>
      <vt:lpstr>Reflow</vt:lpstr>
      <vt:lpstr>Reflow</vt:lpstr>
      <vt:lpstr> Dashboards </vt:lpstr>
      <vt:lpstr>New Charts new controls on mobile </vt:lpstr>
      <vt:lpstr>Interactive Dashboard</vt:lpstr>
      <vt:lpstr>Timeline</vt:lpstr>
      <vt:lpstr>Dashboard &amp; Timeline Demo</vt:lpstr>
      <vt:lpstr>Forms and Navigation </vt:lpstr>
      <vt:lpstr>Forms Navigation </vt:lpstr>
      <vt:lpstr>Native RTL support across all surfaces </vt:lpstr>
      <vt:lpstr>Business process</vt:lpstr>
      <vt:lpstr>Easy dataset interactions </vt:lpstr>
      <vt:lpstr>Rich data visualizations</vt:lpstr>
      <vt:lpstr>Assistant and recommendation </vt:lpstr>
      <vt:lpstr>New sitemap, easy navigation</vt:lpstr>
      <vt:lpstr>Tablet + Phone Demos</vt:lpstr>
      <vt:lpstr>Q&amp;A</vt:lpstr>
      <vt:lpstr>Demo Screenshots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unification of experience across all clients for Dynamics 365 for Sales and Service</dc:title>
  <dc:subject>&lt;Speech title here&gt;</dc:subject>
  <dc:creator>Linda Simovic</dc:creator>
  <cp:keywords>Microsoft Ignite 2017</cp:keywords>
  <dc:description>Template: Mitchell Derrey, Silver Fox Productions_x000d_
Formatting: _x000d_
Audience Type:</dc:description>
  <cp:lastModifiedBy>MacBook</cp:lastModifiedBy>
  <cp:revision>8</cp:revision>
  <dcterms:created xsi:type="dcterms:W3CDTF">2017-09-25T20:24:35Z</dcterms:created>
  <dcterms:modified xsi:type="dcterms:W3CDTF">2018-03-11T03:00:35Z</dcterms:modified>
  <cp:category>Microsoft Ignite 2017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0x010100A584695755FE764EB25B07353E74077C00D779C3CEF1177A4F8B41F96DF87A1F66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55;#Orange County Convention Center|bd993e89-aa48-4695-84e0-3b53e88b1a79</vt:lpwstr>
  </property>
  <property fmtid="{D5CDD505-2E9C-101B-9397-08002B2CF9AE}" pid="7" name="Track">
    <vt:lpwstr/>
  </property>
  <property fmtid="{D5CDD505-2E9C-101B-9397-08002B2CF9AE}" pid="8" name="Event Location">
    <vt:lpwstr>54;#Orlando|8cc4ed56-1866-4501-a22c-89aafde6f59b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53;#Microsoft Ignite 2017|21d30605-03f6-4b08-a63a-5a553eb19f84</vt:lpwstr>
  </property>
  <property fmtid="{D5CDD505-2E9C-101B-9397-08002B2CF9AE}" pid="12" name="Audience1">
    <vt:lpwstr/>
  </property>
  <property fmtid="{D5CDD505-2E9C-101B-9397-08002B2CF9AE}" pid="13" name="Event Name">
    <vt:lpwstr>16;#Microsoft Ignite|9323c522-fe4b-4922-816b-10a1920d7afb</vt:lpwstr>
  </property>
  <property fmtid="{D5CDD505-2E9C-101B-9397-08002B2CF9AE}" pid="14" name="MSIP_Label_f42aa342-8706-4288-bd11-ebb85995028c_Enabled">
    <vt:lpwstr>True</vt:lpwstr>
  </property>
  <property fmtid="{D5CDD505-2E9C-101B-9397-08002B2CF9AE}" pid="15" name="MSIP_Label_f42aa342-8706-4288-bd11-ebb85995028c_SiteId">
    <vt:lpwstr>72f988bf-86f1-41af-91ab-2d7cd011db47</vt:lpwstr>
  </property>
  <property fmtid="{D5CDD505-2E9C-101B-9397-08002B2CF9AE}" pid="16" name="MSIP_Label_f42aa342-8706-4288-bd11-ebb85995028c_Ref">
    <vt:lpwstr>https://api.informationprotection.azure.com/api/72f988bf-86f1-41af-91ab-2d7cd011db47</vt:lpwstr>
  </property>
  <property fmtid="{D5CDD505-2E9C-101B-9397-08002B2CF9AE}" pid="17" name="MSIP_Label_f42aa342-8706-4288-bd11-ebb85995028c_Owner">
    <vt:lpwstr>lisimovi@microsoft.com</vt:lpwstr>
  </property>
  <property fmtid="{D5CDD505-2E9C-101B-9397-08002B2CF9AE}" pid="18" name="MSIP_Label_f42aa342-8706-4288-bd11-ebb85995028c_SetDate">
    <vt:lpwstr>2017-09-25T13:24:37.8472774-07:00</vt:lpwstr>
  </property>
  <property fmtid="{D5CDD505-2E9C-101B-9397-08002B2CF9AE}" pid="19" name="MSIP_Label_f42aa342-8706-4288-bd11-ebb85995028c_Name">
    <vt:lpwstr>General</vt:lpwstr>
  </property>
  <property fmtid="{D5CDD505-2E9C-101B-9397-08002B2CF9AE}" pid="20" name="MSIP_Label_f42aa342-8706-4288-bd11-ebb85995028c_Application">
    <vt:lpwstr>Microsoft Azure Information Protection</vt:lpwstr>
  </property>
  <property fmtid="{D5CDD505-2E9C-101B-9397-08002B2CF9AE}" pid="21" name="MSIP_Label_f42aa342-8706-4288-bd11-ebb85995028c_Extended_MSFT_Method">
    <vt:lpwstr>Automatic</vt:lpwstr>
  </property>
  <property fmtid="{D5CDD505-2E9C-101B-9397-08002B2CF9AE}" pid="22" name="Sensitivity">
    <vt:lpwstr>General</vt:lpwstr>
  </property>
</Properties>
</file>